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300" r:id="rId2"/>
    <p:sldId id="492" r:id="rId3"/>
    <p:sldId id="261" r:id="rId4"/>
    <p:sldId id="260" r:id="rId5"/>
    <p:sldId id="259" r:id="rId6"/>
    <p:sldId id="275" r:id="rId7"/>
    <p:sldId id="264" r:id="rId8"/>
    <p:sldId id="487" r:id="rId9"/>
    <p:sldId id="270" r:id="rId10"/>
    <p:sldId id="301" r:id="rId11"/>
    <p:sldId id="276" r:id="rId12"/>
    <p:sldId id="263" r:id="rId13"/>
    <p:sldId id="273" r:id="rId14"/>
    <p:sldId id="271" r:id="rId15"/>
    <p:sldId id="272" r:id="rId16"/>
    <p:sldId id="278" r:id="rId17"/>
    <p:sldId id="279" r:id="rId18"/>
    <p:sldId id="280" r:id="rId19"/>
    <p:sldId id="303" r:id="rId20"/>
    <p:sldId id="265" r:id="rId21"/>
    <p:sldId id="304" r:id="rId22"/>
    <p:sldId id="493" r:id="rId23"/>
    <p:sldId id="482" r:id="rId24"/>
    <p:sldId id="637" r:id="rId25"/>
    <p:sldId id="302" r:id="rId26"/>
    <p:sldId id="305" r:id="rId27"/>
    <p:sldId id="307" r:id="rId28"/>
    <p:sldId id="486" r:id="rId29"/>
    <p:sldId id="638" r:id="rId30"/>
    <p:sldId id="483" r:id="rId31"/>
    <p:sldId id="306" r:id="rId32"/>
    <p:sldId id="491" r:id="rId33"/>
    <p:sldId id="484" r:id="rId34"/>
    <p:sldId id="485" r:id="rId35"/>
    <p:sldId id="290" r:id="rId36"/>
    <p:sldId id="291" r:id="rId37"/>
    <p:sldId id="292" r:id="rId38"/>
    <p:sldId id="294" r:id="rId39"/>
    <p:sldId id="296" r:id="rId40"/>
    <p:sldId id="490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72"/>
    <p:restoredTop sz="95833" autoAdjust="0"/>
  </p:normalViewPr>
  <p:slideViewPr>
    <p:cSldViewPr snapToGrid="0" snapToObjects="1">
      <p:cViewPr varScale="1">
        <p:scale>
          <a:sx n="134" d="100"/>
          <a:sy n="134" d="100"/>
        </p:scale>
        <p:origin x="30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B7B7-8B15-D040-A298-1C5D917CD6E9}" type="datetimeFigureOut">
              <a:rPr lang="en-US" smtClean="0"/>
              <a:t>4/6/23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BB13-5F74-EC4E-B9F5-3D9E22D9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66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CNV results of scaffolds 1-5 match the</a:t>
            </a:r>
            <a:r>
              <a:rPr lang="en-US" baseline="0" dirty="0"/>
              <a:t> mini-chromosome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88583-5512-A04F-9F3B-57861C63A3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Goel, M., Sun, H., Jiao, WB.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SyRI: finding genomic rearrangements and local sequence differences from whole-genome assemblies.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Genome Biol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20, 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277 (2019). https://doi.org/10.1186/s13059-019-1911-0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0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2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</a:t>
            </a:r>
            <a:r>
              <a:rPr lang="en-US" baseline="0" dirty="0"/>
              <a:t>o genomes are largely co-linear except for a few rearrangements, insertions, inversions.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3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8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45E-0496-364A-B57E-C45ADAC318DF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2380-392E-7A48-ACFD-260399860015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2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297A-B3C9-BA48-99AF-1DEA77FA197D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2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9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A1D8-8CE1-324E-9D91-A30AFCB41AA8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0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F5406-437D-0043-A10F-F75E6ACCBA31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04B4-6379-944C-946C-73A2C48F0AFA}" type="datetime1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5552-68BC-5148-BA95-49D61AE70D8D}" type="datetime1">
              <a:rPr lang="en-US" smtClean="0"/>
              <a:t>4/6/23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6CC6-442A-5F43-BB86-C8452A4164C2}" type="datetime1">
              <a:rPr lang="en-US" smtClean="0"/>
              <a:t>4/6/23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6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5598-4D1B-D14A-B3AA-189FBAED3E77}" type="datetime1">
              <a:rPr lang="en-US" smtClean="0"/>
              <a:t>4/6/23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EE3A-E41C-F142-9FF6-ABE1E799C7C7}" type="datetime1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F9A9-9198-7347-8C54-D0D59210D5EF}" type="datetime1">
              <a:rPr lang="en-US" smtClean="0"/>
              <a:t>4/6/23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73C99-83C9-7E48-8E4A-6C25DA80B768}" type="datetime1">
              <a:rPr lang="en-US" smtClean="0"/>
              <a:t>4/6/23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liu3zhenlab/CGRD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pangenome.github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573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/>
              <a:t>Comparative genomics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4/6/2023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2799"/>
            <a:ext cx="8229600" cy="2319867"/>
          </a:xfrm>
        </p:spPr>
        <p:txBody>
          <a:bodyPr/>
          <a:lstStyle/>
          <a:p>
            <a:r>
              <a:rPr lang="en-US" dirty="0"/>
              <a:t>NGS provides information for the discovery of variants, including structural variation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FA893-CEC0-4D49-9877-935337D8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05894"/>
          </a:xfrm>
        </p:spPr>
        <p:txBody>
          <a:bodyPr>
            <a:noAutofit/>
          </a:bodyPr>
          <a:lstStyle/>
          <a:p>
            <a:r>
              <a:rPr lang="en-US" sz="3200" dirty="0"/>
              <a:t>Variants in sequencing reads</a:t>
            </a:r>
          </a:p>
        </p:txBody>
      </p:sp>
      <p:pic>
        <p:nvPicPr>
          <p:cNvPr id="4" name="Picture 3" descr="Screenshot 2019-04-07 23.2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4" y="1036711"/>
            <a:ext cx="8721052" cy="56847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AA052-ADF3-0148-A981-934D81C4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D983F-FFFA-5C48-98E7-DECA44CF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86" y="885237"/>
            <a:ext cx="1777289" cy="302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C2A6B-D82E-B84F-884E-412ED14313F3}"/>
              </a:ext>
            </a:extLst>
          </p:cNvPr>
          <p:cNvSpPr txBox="1"/>
          <p:nvPr/>
        </p:nvSpPr>
        <p:spPr>
          <a:xfrm>
            <a:off x="7283586" y="452202"/>
            <a:ext cx="177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Paired-end</a:t>
            </a:r>
          </a:p>
        </p:txBody>
      </p:sp>
    </p:spTree>
    <p:extLst>
      <p:ext uri="{BB962C8B-B14F-4D97-AF65-F5344CB8AC3E}">
        <p14:creationId xmlns:p14="http://schemas.microsoft.com/office/powerpoint/2010/main" val="406230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Paired-end reads to find "deletion"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28588" y="4944070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50256" y="4920109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263334" y="4537367"/>
            <a:ext cx="6559225" cy="1575925"/>
            <a:chOff x="1263334" y="4537367"/>
            <a:chExt cx="6559225" cy="157592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3334" y="4537367"/>
              <a:ext cx="6559225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228588" y="5519149"/>
              <a:ext cx="5056258" cy="3195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079136" y="5590072"/>
              <a:ext cx="34482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insertion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27386" y="2627786"/>
            <a:ext cx="2132102" cy="1909581"/>
            <a:chOff x="3427386" y="2627786"/>
            <a:chExt cx="2132102" cy="190958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427386" y="2627786"/>
              <a:ext cx="919860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47246" y="2627786"/>
              <a:ext cx="121224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231382" y="1625336"/>
            <a:ext cx="7423466" cy="571790"/>
            <a:chOff x="1231382" y="1625336"/>
            <a:chExt cx="7423466" cy="571790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231382" y="2197126"/>
              <a:ext cx="7423466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372055" y="1625336"/>
              <a:ext cx="1189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800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1820" y="4603169"/>
            <a:ext cx="1616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5949" y="1411648"/>
            <a:ext cx="8728852" cy="1569660"/>
            <a:chOff x="305949" y="1411648"/>
            <a:chExt cx="8728852" cy="1569660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1411648"/>
              <a:ext cx="8691327" cy="1569660"/>
              <a:chOff x="343474" y="1411648"/>
              <a:chExt cx="8691327" cy="15696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679305" y="2627786"/>
                <a:ext cx="335549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492784" y="1411648"/>
                <a:ext cx="2049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2939500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305949" y="2139201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9914" y="3917631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96DF92-E768-9E4B-B208-7FF15D38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401E-6 8.4683E-7 L 0.13973 -0.290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8" y="-14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45E-7 2.31374E-7 L -0.10988 -0.29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-147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Split reads to find "exact deletion sequence"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86867" y="4029670"/>
            <a:ext cx="95915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12533" y="3450264"/>
            <a:ext cx="898603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12524" y="2220369"/>
            <a:ext cx="8770609" cy="1112943"/>
            <a:chOff x="343474" y="1727145"/>
            <a:chExt cx="8770609" cy="1112943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2009091"/>
              <a:ext cx="8770609" cy="830997"/>
              <a:chOff x="343474" y="2009091"/>
              <a:chExt cx="8770609" cy="830997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117817" y="2627786"/>
                <a:ext cx="399626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92885" y="2009091"/>
                <a:ext cx="11170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3598612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874149" y="1727145"/>
              <a:ext cx="3287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Reference genome 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86867" y="3450264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717800" y="3653466"/>
            <a:ext cx="109333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86867" y="3653466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86867" y="3834936"/>
            <a:ext cx="68580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40670" y="3834936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84603" y="4029670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539062" y="2954867"/>
            <a:ext cx="1696022" cy="2850638"/>
            <a:chOff x="3539062" y="3217334"/>
            <a:chExt cx="1696022" cy="2850638"/>
          </a:xfrm>
        </p:grpSpPr>
        <p:grpSp>
          <p:nvGrpSpPr>
            <p:cNvPr id="29" name="Group 28"/>
            <p:cNvGrpSpPr/>
            <p:nvPr/>
          </p:nvGrpSpPr>
          <p:grpSpPr>
            <a:xfrm>
              <a:off x="3811136" y="3217334"/>
              <a:ext cx="1175731" cy="2032000"/>
              <a:chOff x="3811136" y="3217334"/>
              <a:chExt cx="1175731" cy="20320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3811136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986867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811136" y="5051411"/>
                <a:ext cx="1175731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39062" y="5113865"/>
              <a:ext cx="1696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Deletion sequence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98600" y="3457598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A150-C372-D24C-BAB7-E35958DE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Paired-end reads to find "insertion"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44901" y="4656209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38051" y="4624757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7200" y="4249506"/>
            <a:ext cx="8407398" cy="1288064"/>
            <a:chOff x="372535" y="4537367"/>
            <a:chExt cx="8407398" cy="128806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2535" y="4537367"/>
              <a:ext cx="8407398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360236" y="5263238"/>
              <a:ext cx="4427740" cy="38973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647940" y="5302211"/>
              <a:ext cx="3505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fragment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04727" y="2339925"/>
            <a:ext cx="905933" cy="1909581"/>
            <a:chOff x="4047067" y="2627786"/>
            <a:chExt cx="905933" cy="1909581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4047067" y="2651665"/>
              <a:ext cx="431801" cy="1885702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78868" y="2627786"/>
              <a:ext cx="47413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913204" y="1422140"/>
            <a:ext cx="2945728" cy="530798"/>
            <a:chOff x="3391776" y="1659202"/>
            <a:chExt cx="3783949" cy="530798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3391776" y="2182422"/>
              <a:ext cx="3783949" cy="757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567817" y="1659202"/>
              <a:ext cx="1527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210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8742" y="4399975"/>
            <a:ext cx="2193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7418" y="1817474"/>
            <a:ext cx="8677180" cy="523220"/>
            <a:chOff x="102753" y="2105335"/>
            <a:chExt cx="8677180" cy="52322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02753" y="2105335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3862" y="4399975"/>
            <a:ext cx="1016136" cy="376995"/>
            <a:chOff x="3869197" y="4687836"/>
            <a:chExt cx="1016136" cy="37699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920062" y="4687836"/>
              <a:ext cx="905933" cy="0"/>
            </a:xfrm>
            <a:prstGeom prst="line">
              <a:avLst/>
            </a:prstGeom>
            <a:ln w="76200" cmpd="sng"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869197" y="4695499"/>
              <a:ext cx="1016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insertion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5535" y="5655734"/>
            <a:ext cx="84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insertions that can be identified by PE reads is determined by fragment sizes and read lengths.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1139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60996-8F8F-6940-8CCD-92345826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1389 -0.295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566 -0.299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inversion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073406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346339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17143" y="1736434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7143" y="2878673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17143" y="1948100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17143" y="3081872"/>
            <a:ext cx="3136801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319112" y="3414796"/>
            <a:ext cx="3194748" cy="0"/>
            <a:chOff x="1319112" y="3634925"/>
            <a:chExt cx="3194748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319112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179270" y="3634925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292981" y="1577172"/>
            <a:ext cx="4457011" cy="0"/>
            <a:chOff x="1292981" y="1797301"/>
            <a:chExt cx="4457011" cy="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292981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4415402" y="1797301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929653" y="3755676"/>
            <a:ext cx="5074334" cy="564694"/>
            <a:chOff x="929653" y="3755676"/>
            <a:chExt cx="5074334" cy="564694"/>
          </a:xfrm>
        </p:grpSpPr>
        <p:grpSp>
          <p:nvGrpSpPr>
            <p:cNvPr id="53" name="Group 52"/>
            <p:cNvGrpSpPr/>
            <p:nvPr/>
          </p:nvGrpSpPr>
          <p:grpSpPr>
            <a:xfrm>
              <a:off x="929653" y="4320370"/>
              <a:ext cx="5074334" cy="0"/>
              <a:chOff x="929653" y="4540499"/>
              <a:chExt cx="5074334" cy="0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>
                <a:off x="929653" y="4540499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5113867" y="4540499"/>
                <a:ext cx="89012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485017" y="4540499"/>
                <a:ext cx="432126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3369733" y="3755676"/>
              <a:ext cx="1544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split read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11938" y="2532582"/>
            <a:ext cx="2967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11938" y="4089537"/>
            <a:ext cx="8593671" cy="2139442"/>
            <a:chOff x="211938" y="4089537"/>
            <a:chExt cx="8593671" cy="2139442"/>
          </a:xfrm>
        </p:grpSpPr>
        <p:grpSp>
          <p:nvGrpSpPr>
            <p:cNvPr id="52" name="Group 51"/>
            <p:cNvGrpSpPr/>
            <p:nvPr/>
          </p:nvGrpSpPr>
          <p:grpSpPr>
            <a:xfrm>
              <a:off x="369150" y="4089537"/>
              <a:ext cx="8436459" cy="2119256"/>
              <a:chOff x="369150" y="4309666"/>
              <a:chExt cx="8436459" cy="211925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369150" y="6036733"/>
                <a:ext cx="8407398" cy="0"/>
              </a:xfrm>
              <a:prstGeom prst="line">
                <a:avLst/>
              </a:prstGeom>
              <a:ln w="57150" cmpd="sng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369150" y="4309666"/>
                <a:ext cx="8436459" cy="613353"/>
                <a:chOff x="343474" y="2014433"/>
                <a:chExt cx="8436459" cy="613353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>
                  <a:off x="343474" y="2627786"/>
                  <a:ext cx="8436459" cy="0"/>
                </a:xfrm>
                <a:prstGeom prst="line">
                  <a:avLst/>
                </a:prstGeom>
                <a:ln w="57150" cmpd="sng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6231940" y="2014433"/>
                  <a:ext cx="25479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Reference genome </a:t>
                  </a: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2917143" y="4699761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917143" y="5842000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2917143" y="4911427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917143" y="6045199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929653" y="6428922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485017" y="6428922"/>
                <a:ext cx="133459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211938" y="5274872"/>
              <a:ext cx="31577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newly sequenced genome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7D2D5-5CC1-664B-8C6C-E84EB720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8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Tandem duplication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722098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995031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73044" y="2385126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73044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3044" y="2596792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73044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09846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73044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402847" y="4063488"/>
            <a:ext cx="3601140" cy="0"/>
            <a:chOff x="1166715" y="3634925"/>
            <a:chExt cx="3601140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485935" y="2014336"/>
            <a:ext cx="2354711" cy="211528"/>
            <a:chOff x="1485935" y="1585773"/>
            <a:chExt cx="2354711" cy="211528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402847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485935" y="1585773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4309846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309846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73044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309845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1938" y="4299489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0AD21-2046-4348-97BA-6E30EC32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4429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Translocation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9150" y="4297820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11938" y="1245251"/>
            <a:ext cx="7932995" cy="1363133"/>
            <a:chOff x="186262" y="1264653"/>
            <a:chExt cx="7932995" cy="136313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3474" y="2627786"/>
              <a:ext cx="7775783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6262" y="1264653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02847" y="4639210"/>
            <a:ext cx="3601140" cy="0"/>
            <a:chOff x="1166715" y="3634925"/>
            <a:chExt cx="3601140" cy="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402847" y="1861936"/>
            <a:ext cx="3601140" cy="516325"/>
            <a:chOff x="2402847" y="1433373"/>
            <a:chExt cx="3601140" cy="51632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402847" y="1949698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669397" y="1433373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309846" y="4103087"/>
            <a:ext cx="2785221" cy="3894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3840646" y="1439984"/>
            <a:ext cx="4304287" cy="0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09846" y="1245251"/>
            <a:ext cx="2785222" cy="429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188020" y="1151469"/>
            <a:ext cx="85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chrA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8188020" y="2251372"/>
            <a:ext cx="84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chrB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11938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309846" y="2679180"/>
            <a:ext cx="139413" cy="14239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49258" y="2655301"/>
            <a:ext cx="2645810" cy="144778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87393-91BB-674A-A2F9-32D8C970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3" y="206906"/>
            <a:ext cx="8686799" cy="572029"/>
          </a:xfrm>
        </p:spPr>
        <p:txBody>
          <a:bodyPr>
            <a:noAutofit/>
          </a:bodyPr>
          <a:lstStyle/>
          <a:p>
            <a:r>
              <a:rPr lang="en-US" sz="3200" dirty="0"/>
              <a:t>LUMPY: an integrative framework for SV discovery</a:t>
            </a:r>
          </a:p>
        </p:txBody>
      </p:sp>
      <p:pic>
        <p:nvPicPr>
          <p:cNvPr id="4" name="Picture 3" descr="Screenshot 2019-04-08 11.3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4" y="948269"/>
            <a:ext cx="7758941" cy="5825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D7F33-4FF5-0947-BBCD-909895AB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F5F3-2A3C-9E45-801C-1D025DE3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961"/>
          </a:xfrm>
        </p:spPr>
        <p:txBody>
          <a:bodyPr>
            <a:normAutofit/>
          </a:bodyPr>
          <a:lstStyle/>
          <a:p>
            <a:r>
              <a:rPr lang="en-US" sz="3200" dirty="0"/>
              <a:t>Read depths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0981E-964B-0C42-A8C9-6AA66A61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95F71-CF6A-A744-92F3-E55C7F5CC51F}"/>
              </a:ext>
            </a:extLst>
          </p:cNvPr>
          <p:cNvSpPr/>
          <p:nvPr/>
        </p:nvSpPr>
        <p:spPr>
          <a:xfrm>
            <a:off x="2511394" y="1866420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41">
            <a:extLst>
              <a:ext uri="{FF2B5EF4-FFF2-40B4-BE49-F238E27FC236}">
                <a16:creationId xmlns:a16="http://schemas.microsoft.com/office/drawing/2014/main" id="{A1A1010C-DA59-5345-8662-6D2E8E51F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8462" y="20950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42">
            <a:extLst>
              <a:ext uri="{FF2B5EF4-FFF2-40B4-BE49-F238E27FC236}">
                <a16:creationId xmlns:a16="http://schemas.microsoft.com/office/drawing/2014/main" id="{E0BDC69A-F19A-4F4E-A689-1FE34DC1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5855" y="20950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43">
            <a:extLst>
              <a:ext uri="{FF2B5EF4-FFF2-40B4-BE49-F238E27FC236}">
                <a16:creationId xmlns:a16="http://schemas.microsoft.com/office/drawing/2014/main" id="{6C2125C5-3938-224D-8DBD-DB882A915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8" y="213312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44">
            <a:extLst>
              <a:ext uri="{FF2B5EF4-FFF2-40B4-BE49-F238E27FC236}">
                <a16:creationId xmlns:a16="http://schemas.microsoft.com/office/drawing/2014/main" id="{47EF449D-E6D4-734B-83B9-385AD1324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4825" y="20950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5">
            <a:extLst>
              <a:ext uri="{FF2B5EF4-FFF2-40B4-BE49-F238E27FC236}">
                <a16:creationId xmlns:a16="http://schemas.microsoft.com/office/drawing/2014/main" id="{95586D97-A661-E949-A635-A96C1D6D8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395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46">
            <a:extLst>
              <a:ext uri="{FF2B5EF4-FFF2-40B4-BE49-F238E27FC236}">
                <a16:creationId xmlns:a16="http://schemas.microsoft.com/office/drawing/2014/main" id="{7BF8F039-639E-4343-8C19-E9F97F4AE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5528" y="22855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C2FCB7CE-397B-3A49-A4F6-960AB060C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1734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38E25933-2D90-E24A-8FCB-145B57BC09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3455" y="213312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49">
            <a:extLst>
              <a:ext uri="{FF2B5EF4-FFF2-40B4-BE49-F238E27FC236}">
                <a16:creationId xmlns:a16="http://schemas.microsoft.com/office/drawing/2014/main" id="{A684DCA6-3830-5348-8FCF-70FEB6A927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1213" y="228552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50">
            <a:extLst>
              <a:ext uri="{FF2B5EF4-FFF2-40B4-BE49-F238E27FC236}">
                <a16:creationId xmlns:a16="http://schemas.microsoft.com/office/drawing/2014/main" id="{66C953A3-8DBB-6E4A-8B11-8B643CAFE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6728" y="2209320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57E97015-8B2D-6443-8B82-82EBF9983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7589" y="21331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52">
            <a:extLst>
              <a:ext uri="{FF2B5EF4-FFF2-40B4-BE49-F238E27FC236}">
                <a16:creationId xmlns:a16="http://schemas.microsoft.com/office/drawing/2014/main" id="{9CDC7C04-4070-3949-93D9-F22454F51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3443" y="22093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53">
            <a:extLst>
              <a:ext uri="{FF2B5EF4-FFF2-40B4-BE49-F238E27FC236}">
                <a16:creationId xmlns:a16="http://schemas.microsoft.com/office/drawing/2014/main" id="{179A3B73-36E1-9C46-A95E-2009B238B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5164" y="22855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54">
            <a:extLst>
              <a:ext uri="{FF2B5EF4-FFF2-40B4-BE49-F238E27FC236}">
                <a16:creationId xmlns:a16="http://schemas.microsoft.com/office/drawing/2014/main" id="{2D2FC087-7E53-114B-AADC-6C2538283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1370" y="22093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55">
            <a:extLst>
              <a:ext uri="{FF2B5EF4-FFF2-40B4-BE49-F238E27FC236}">
                <a16:creationId xmlns:a16="http://schemas.microsoft.com/office/drawing/2014/main" id="{30CA57D2-5945-3E4B-8FAF-8F6E4FB085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643" y="21331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56">
            <a:extLst>
              <a:ext uri="{FF2B5EF4-FFF2-40B4-BE49-F238E27FC236}">
                <a16:creationId xmlns:a16="http://schemas.microsoft.com/office/drawing/2014/main" id="{5F8795FE-3FE2-0240-B89B-3C53E7D560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1709" y="22855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57">
            <a:extLst>
              <a:ext uri="{FF2B5EF4-FFF2-40B4-BE49-F238E27FC236}">
                <a16:creationId xmlns:a16="http://schemas.microsoft.com/office/drawing/2014/main" id="{57586A48-65AF-094F-A4DD-D72B84CEE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0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58">
            <a:extLst>
              <a:ext uri="{FF2B5EF4-FFF2-40B4-BE49-F238E27FC236}">
                <a16:creationId xmlns:a16="http://schemas.microsoft.com/office/drawing/2014/main" id="{97E78798-4572-824E-9E4E-AE37F0A0F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2400" y="22093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59">
            <a:extLst>
              <a:ext uri="{FF2B5EF4-FFF2-40B4-BE49-F238E27FC236}">
                <a16:creationId xmlns:a16="http://schemas.microsoft.com/office/drawing/2014/main" id="{73B1514F-F795-4E41-AA14-A67FAABDF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4122" y="213312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60">
            <a:extLst>
              <a:ext uri="{FF2B5EF4-FFF2-40B4-BE49-F238E27FC236}">
                <a16:creationId xmlns:a16="http://schemas.microsoft.com/office/drawing/2014/main" id="{4D1ECFB4-0FDD-A54F-8234-73D2D676C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213312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63">
            <a:extLst>
              <a:ext uri="{FF2B5EF4-FFF2-40B4-BE49-F238E27FC236}">
                <a16:creationId xmlns:a16="http://schemas.microsoft.com/office/drawing/2014/main" id="{9027CABA-847C-E440-833D-C993DF349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207" y="22855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64">
            <a:extLst>
              <a:ext uri="{FF2B5EF4-FFF2-40B4-BE49-F238E27FC236}">
                <a16:creationId xmlns:a16="http://schemas.microsoft.com/office/drawing/2014/main" id="{028DB7A5-93DF-6E40-91CB-CC72AA0DB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134" y="22855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5">
            <a:extLst>
              <a:ext uri="{FF2B5EF4-FFF2-40B4-BE49-F238E27FC236}">
                <a16:creationId xmlns:a16="http://schemas.microsoft.com/office/drawing/2014/main" id="{A2193C89-A145-8B42-B033-7C3A2E8CA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413" y="21712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64">
            <a:extLst>
              <a:ext uri="{FF2B5EF4-FFF2-40B4-BE49-F238E27FC236}">
                <a16:creationId xmlns:a16="http://schemas.microsoft.com/office/drawing/2014/main" id="{E5A695C8-1025-BC40-8D28-E45BA2F0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122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64">
            <a:extLst>
              <a:ext uri="{FF2B5EF4-FFF2-40B4-BE49-F238E27FC236}">
                <a16:creationId xmlns:a16="http://schemas.microsoft.com/office/drawing/2014/main" id="{20B2BA87-FA41-BF4E-B9AC-66FAA9B67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5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64">
            <a:extLst>
              <a:ext uri="{FF2B5EF4-FFF2-40B4-BE49-F238E27FC236}">
                <a16:creationId xmlns:a16="http://schemas.microsoft.com/office/drawing/2014/main" id="{68A369E0-4502-544D-9D56-FD238C3B1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795" y="25522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64">
            <a:extLst>
              <a:ext uri="{FF2B5EF4-FFF2-40B4-BE49-F238E27FC236}">
                <a16:creationId xmlns:a16="http://schemas.microsoft.com/office/drawing/2014/main" id="{A50099E3-9A2A-6A43-8DD6-C20C8840E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395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64">
            <a:extLst>
              <a:ext uri="{FF2B5EF4-FFF2-40B4-BE49-F238E27FC236}">
                <a16:creationId xmlns:a16="http://schemas.microsoft.com/office/drawing/2014/main" id="{933E673D-30FE-B74E-9BA2-0C3A12385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9322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64">
            <a:extLst>
              <a:ext uri="{FF2B5EF4-FFF2-40B4-BE49-F238E27FC236}">
                <a16:creationId xmlns:a16="http://schemas.microsoft.com/office/drawing/2014/main" id="{E372A063-528A-6644-9F62-71C05F417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2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64">
            <a:extLst>
              <a:ext uri="{FF2B5EF4-FFF2-40B4-BE49-F238E27FC236}">
                <a16:creationId xmlns:a16="http://schemas.microsoft.com/office/drawing/2014/main" id="{FA1B2338-686F-CA48-A513-F8AAE7777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27046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64">
            <a:extLst>
              <a:ext uri="{FF2B5EF4-FFF2-40B4-BE49-F238E27FC236}">
                <a16:creationId xmlns:a16="http://schemas.microsoft.com/office/drawing/2014/main" id="{7BD3261A-4BA4-2D43-B15F-E4507C499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5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64">
            <a:extLst>
              <a:ext uri="{FF2B5EF4-FFF2-40B4-BE49-F238E27FC236}">
                <a16:creationId xmlns:a16="http://schemas.microsoft.com/office/drawing/2014/main" id="{2E793EF1-F265-3A40-B75D-F9CFC476E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6522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64">
            <a:extLst>
              <a:ext uri="{FF2B5EF4-FFF2-40B4-BE49-F238E27FC236}">
                <a16:creationId xmlns:a16="http://schemas.microsoft.com/office/drawing/2014/main" id="{0C08C6D7-9CE4-5E4D-B8A5-0F780EB08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2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64">
            <a:extLst>
              <a:ext uri="{FF2B5EF4-FFF2-40B4-BE49-F238E27FC236}">
                <a16:creationId xmlns:a16="http://schemas.microsoft.com/office/drawing/2014/main" id="{EBDD8550-4E4F-3E41-873B-7640744A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836" y="246683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24F1BFBC-953F-C04B-B7B4-8986ACF00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0763" y="239063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64">
            <a:extLst>
              <a:ext uri="{FF2B5EF4-FFF2-40B4-BE49-F238E27FC236}">
                <a16:creationId xmlns:a16="http://schemas.microsoft.com/office/drawing/2014/main" id="{D8DDDBBE-5D12-F246-8B35-6208376E8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271194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64">
            <a:extLst>
              <a:ext uri="{FF2B5EF4-FFF2-40B4-BE49-F238E27FC236}">
                <a16:creationId xmlns:a16="http://schemas.microsoft.com/office/drawing/2014/main" id="{471FEA1F-7DF6-0B41-8D6D-70A5C72F2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145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64">
            <a:extLst>
              <a:ext uri="{FF2B5EF4-FFF2-40B4-BE49-F238E27FC236}">
                <a16:creationId xmlns:a16="http://schemas.microsoft.com/office/drawing/2014/main" id="{C8F27366-032C-4A44-BCB3-E3B9CAB39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818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64">
            <a:extLst>
              <a:ext uri="{FF2B5EF4-FFF2-40B4-BE49-F238E27FC236}">
                <a16:creationId xmlns:a16="http://schemas.microsoft.com/office/drawing/2014/main" id="{2931EAC6-8092-1242-AB36-5792FC37E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818" y="25522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4">
            <a:extLst>
              <a:ext uri="{FF2B5EF4-FFF2-40B4-BE49-F238E27FC236}">
                <a16:creationId xmlns:a16="http://schemas.microsoft.com/office/drawing/2014/main" id="{FA4937B6-6E3A-B945-8676-018FC7779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418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55BD466C-351C-2347-9985-3725BA4E8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5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DD7B83C3-991F-3749-933F-89D03C4F7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545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5A2DEF2C-580F-D44E-8244-B2E33C2B4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5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3">
            <a:extLst>
              <a:ext uri="{FF2B5EF4-FFF2-40B4-BE49-F238E27FC236}">
                <a16:creationId xmlns:a16="http://schemas.microsoft.com/office/drawing/2014/main" id="{0E623F7E-6C2F-134F-86AF-7226A4810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8" y="239982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57">
            <a:extLst>
              <a:ext uri="{FF2B5EF4-FFF2-40B4-BE49-F238E27FC236}">
                <a16:creationId xmlns:a16="http://schemas.microsoft.com/office/drawing/2014/main" id="{639CE0AE-4879-AC4D-94CB-4754FEBA7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0" y="24760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59">
            <a:extLst>
              <a:ext uri="{FF2B5EF4-FFF2-40B4-BE49-F238E27FC236}">
                <a16:creationId xmlns:a16="http://schemas.microsoft.com/office/drawing/2014/main" id="{C8F9C520-B46B-C04B-B99C-B460D5627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4793" y="239982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60">
            <a:extLst>
              <a:ext uri="{FF2B5EF4-FFF2-40B4-BE49-F238E27FC236}">
                <a16:creationId xmlns:a16="http://schemas.microsoft.com/office/drawing/2014/main" id="{C0EA2F93-3B5F-8A48-8328-0BC411D66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239982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8A33311E-1015-824C-BED6-7DFFBCCBC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4504" y="246683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0">
            <a:extLst>
              <a:ext uri="{FF2B5EF4-FFF2-40B4-BE49-F238E27FC236}">
                <a16:creationId xmlns:a16="http://schemas.microsoft.com/office/drawing/2014/main" id="{D7FAA3C5-3600-ED4E-8A60-102938F2C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364" y="239063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38FD9E-37DE-904F-B27D-45863DAA426D}"/>
              </a:ext>
            </a:extLst>
          </p:cNvPr>
          <p:cNvSpPr txBox="1"/>
          <p:nvPr/>
        </p:nvSpPr>
        <p:spPr>
          <a:xfrm>
            <a:off x="490024" y="2163619"/>
            <a:ext cx="2004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reads and alignment</a:t>
            </a:r>
          </a:p>
        </p:txBody>
      </p:sp>
      <p:sp>
        <p:nvSpPr>
          <p:cNvPr id="82" name="Line 64">
            <a:extLst>
              <a:ext uri="{FF2B5EF4-FFF2-40B4-BE49-F238E27FC236}">
                <a16:creationId xmlns:a16="http://schemas.microsoft.com/office/drawing/2014/main" id="{A609B8B5-D22D-A342-B781-5927BFD3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64">
            <a:extLst>
              <a:ext uri="{FF2B5EF4-FFF2-40B4-BE49-F238E27FC236}">
                <a16:creationId xmlns:a16="http://schemas.microsoft.com/office/drawing/2014/main" id="{B3BB7C59-7B1D-8749-8559-B572CDD44F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195" y="29437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64">
            <a:extLst>
              <a:ext uri="{FF2B5EF4-FFF2-40B4-BE49-F238E27FC236}">
                <a16:creationId xmlns:a16="http://schemas.microsoft.com/office/drawing/2014/main" id="{B1032DDB-22EE-0340-A535-30A349827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1722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64">
            <a:extLst>
              <a:ext uri="{FF2B5EF4-FFF2-40B4-BE49-F238E27FC236}">
                <a16:creationId xmlns:a16="http://schemas.microsoft.com/office/drawing/2014/main" id="{34AF1DB3-2FAF-084B-95FB-4A3E3CDD6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64">
            <a:extLst>
              <a:ext uri="{FF2B5EF4-FFF2-40B4-BE49-F238E27FC236}">
                <a16:creationId xmlns:a16="http://schemas.microsoft.com/office/drawing/2014/main" id="{969AE2F3-E8EC-F94F-AE91-D5B923813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2595" y="30961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64">
            <a:extLst>
              <a:ext uri="{FF2B5EF4-FFF2-40B4-BE49-F238E27FC236}">
                <a16:creationId xmlns:a16="http://schemas.microsoft.com/office/drawing/2014/main" id="{0C4C2AC8-30B3-BE48-9E24-BB427B89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64">
            <a:extLst>
              <a:ext uri="{FF2B5EF4-FFF2-40B4-BE49-F238E27FC236}">
                <a16:creationId xmlns:a16="http://schemas.microsoft.com/office/drawing/2014/main" id="{5E2B49C8-C590-1147-97D8-BF0FA75985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8922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64">
            <a:extLst>
              <a:ext uri="{FF2B5EF4-FFF2-40B4-BE49-F238E27FC236}">
                <a16:creationId xmlns:a16="http://schemas.microsoft.com/office/drawing/2014/main" id="{0CF2D6DC-A10B-D142-A374-2DC6B52CE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64">
            <a:extLst>
              <a:ext uri="{FF2B5EF4-FFF2-40B4-BE49-F238E27FC236}">
                <a16:creationId xmlns:a16="http://schemas.microsoft.com/office/drawing/2014/main" id="{17BD2593-C089-E542-8764-5F3D36255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3014" y="29437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4">
            <a:extLst>
              <a:ext uri="{FF2B5EF4-FFF2-40B4-BE49-F238E27FC236}">
                <a16:creationId xmlns:a16="http://schemas.microsoft.com/office/drawing/2014/main" id="{E2F3681B-B651-6749-B538-1C70481C3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5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64">
            <a:extLst>
              <a:ext uri="{FF2B5EF4-FFF2-40B4-BE49-F238E27FC236}">
                <a16:creationId xmlns:a16="http://schemas.microsoft.com/office/drawing/2014/main" id="{EBFCAF84-2B62-C744-BDD7-EE56106DF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945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64">
            <a:extLst>
              <a:ext uri="{FF2B5EF4-FFF2-40B4-BE49-F238E27FC236}">
                <a16:creationId xmlns:a16="http://schemas.microsoft.com/office/drawing/2014/main" id="{FF82727A-4C01-7447-862F-825107DC4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5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0B8BDFE-7846-FC4B-BDC4-2C8B2CBB9CE5}"/>
              </a:ext>
            </a:extLst>
          </p:cNvPr>
          <p:cNvSpPr txBox="1"/>
          <p:nvPr/>
        </p:nvSpPr>
        <p:spPr>
          <a:xfrm>
            <a:off x="3539807" y="1347298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1E9C1E-3523-A74C-BA78-FC1A06D5152B}"/>
              </a:ext>
            </a:extLst>
          </p:cNvPr>
          <p:cNvSpPr txBox="1"/>
          <p:nvPr/>
        </p:nvSpPr>
        <p:spPr>
          <a:xfrm>
            <a:off x="269020" y="3562034"/>
            <a:ext cx="851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1             2             1         0          1</a:t>
            </a:r>
          </a:p>
        </p:txBody>
      </p:sp>
      <p:sp>
        <p:nvSpPr>
          <p:cNvPr id="70" name="Line 43">
            <a:extLst>
              <a:ext uri="{FF2B5EF4-FFF2-40B4-BE49-F238E27FC236}">
                <a16:creationId xmlns:a16="http://schemas.microsoft.com/office/drawing/2014/main" id="{3E4AF7B3-6A06-D14B-8111-B06A92C9A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3782" y="213077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55">
            <a:extLst>
              <a:ext uri="{FF2B5EF4-FFF2-40B4-BE49-F238E27FC236}">
                <a16:creationId xmlns:a16="http://schemas.microsoft.com/office/drawing/2014/main" id="{EA92CBD8-70A0-9E46-91BD-CD010C50D5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0098" y="213077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6">
            <a:extLst>
              <a:ext uri="{FF2B5EF4-FFF2-40B4-BE49-F238E27FC236}">
                <a16:creationId xmlns:a16="http://schemas.microsoft.com/office/drawing/2014/main" id="{404BF74F-6EC1-D144-95CC-F0C02C2E70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060" y="22831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57">
            <a:extLst>
              <a:ext uri="{FF2B5EF4-FFF2-40B4-BE49-F238E27FC236}">
                <a16:creationId xmlns:a16="http://schemas.microsoft.com/office/drawing/2014/main" id="{86A3350C-A69A-BD4F-B437-5E46155E0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9988" y="22069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58">
            <a:extLst>
              <a:ext uri="{FF2B5EF4-FFF2-40B4-BE49-F238E27FC236}">
                <a16:creationId xmlns:a16="http://schemas.microsoft.com/office/drawing/2014/main" id="{B6AA3E31-FE9A-C94F-BD1C-6F1CEB5A1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098" y="220697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59">
            <a:extLst>
              <a:ext uri="{FF2B5EF4-FFF2-40B4-BE49-F238E27FC236}">
                <a16:creationId xmlns:a16="http://schemas.microsoft.com/office/drawing/2014/main" id="{0B12B254-242D-A24A-B837-7391B08CD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73" y="213077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60">
            <a:extLst>
              <a:ext uri="{FF2B5EF4-FFF2-40B4-BE49-F238E27FC236}">
                <a16:creationId xmlns:a16="http://schemas.microsoft.com/office/drawing/2014/main" id="{10EE5792-819F-D94C-9245-15939A118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0848" y="213077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64">
            <a:extLst>
              <a:ext uri="{FF2B5EF4-FFF2-40B4-BE49-F238E27FC236}">
                <a16:creationId xmlns:a16="http://schemas.microsoft.com/office/drawing/2014/main" id="{CAFEDF38-3B69-8F44-9FE2-0390BA6CD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6" y="246448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64">
            <a:extLst>
              <a:ext uri="{FF2B5EF4-FFF2-40B4-BE49-F238E27FC236}">
                <a16:creationId xmlns:a16="http://schemas.microsoft.com/office/drawing/2014/main" id="{10C032B4-40EC-AB47-B5B5-6F17B4410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6" y="238828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43">
            <a:extLst>
              <a:ext uri="{FF2B5EF4-FFF2-40B4-BE49-F238E27FC236}">
                <a16:creationId xmlns:a16="http://schemas.microsoft.com/office/drawing/2014/main" id="{3BB4D230-816C-A240-874F-4CB0371E3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4453" y="239747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57">
            <a:extLst>
              <a:ext uri="{FF2B5EF4-FFF2-40B4-BE49-F238E27FC236}">
                <a16:creationId xmlns:a16="http://schemas.microsoft.com/office/drawing/2014/main" id="{570B8D73-D03D-0E42-B50B-5E6A1A044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659" y="24736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59">
            <a:extLst>
              <a:ext uri="{FF2B5EF4-FFF2-40B4-BE49-F238E27FC236}">
                <a16:creationId xmlns:a16="http://schemas.microsoft.com/office/drawing/2014/main" id="{725C4E26-34FD-644A-B618-2B3C37109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5144" y="239747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60">
            <a:extLst>
              <a:ext uri="{FF2B5EF4-FFF2-40B4-BE49-F238E27FC236}">
                <a16:creationId xmlns:a16="http://schemas.microsoft.com/office/drawing/2014/main" id="{870864F0-FC5F-1446-90FB-E4C9856F3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519" y="239747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59">
            <a:extLst>
              <a:ext uri="{FF2B5EF4-FFF2-40B4-BE49-F238E27FC236}">
                <a16:creationId xmlns:a16="http://schemas.microsoft.com/office/drawing/2014/main" id="{03CE11FE-7D8E-8A4E-97C1-91EFF1801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345" y="228493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EDA13-399C-4440-9F97-9FBB43597389}"/>
              </a:ext>
            </a:extLst>
          </p:cNvPr>
          <p:cNvCxnSpPr>
            <a:cxnSpLocks/>
          </p:cNvCxnSpPr>
          <p:nvPr/>
        </p:nvCxnSpPr>
        <p:spPr>
          <a:xfrm>
            <a:off x="3650545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8A283D5-AD33-9342-B100-CE3C5DC1CB3B}"/>
              </a:ext>
            </a:extLst>
          </p:cNvPr>
          <p:cNvCxnSpPr>
            <a:cxnSpLocks/>
          </p:cNvCxnSpPr>
          <p:nvPr/>
        </p:nvCxnSpPr>
        <p:spPr>
          <a:xfrm>
            <a:off x="5223782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3455B5F-E2A3-984C-91DE-1F66427D627F}"/>
              </a:ext>
            </a:extLst>
          </p:cNvPr>
          <p:cNvCxnSpPr>
            <a:cxnSpLocks/>
          </p:cNvCxnSpPr>
          <p:nvPr/>
        </p:nvCxnSpPr>
        <p:spPr>
          <a:xfrm>
            <a:off x="6390667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D3B706-C47E-3B41-BDB3-1A4E79DDE82E}"/>
              </a:ext>
            </a:extLst>
          </p:cNvPr>
          <p:cNvCxnSpPr>
            <a:cxnSpLocks/>
          </p:cNvCxnSpPr>
          <p:nvPr/>
        </p:nvCxnSpPr>
        <p:spPr>
          <a:xfrm>
            <a:off x="7650868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92B826-B04F-3F49-9942-6C30C780BFE5}"/>
              </a:ext>
            </a:extLst>
          </p:cNvPr>
          <p:cNvSpPr txBox="1"/>
          <p:nvPr/>
        </p:nvSpPr>
        <p:spPr>
          <a:xfrm>
            <a:off x="1123426" y="4763515"/>
            <a:ext cx="72074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PCR bias (GC content, complicated structure)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Alignment bias (e.g., highly repetitive regions)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Nucleotide polymorphisms</a:t>
            </a:r>
          </a:p>
        </p:txBody>
      </p:sp>
    </p:spTree>
    <p:extLst>
      <p:ext uri="{BB962C8B-B14F-4D97-AF65-F5344CB8AC3E}">
        <p14:creationId xmlns:p14="http://schemas.microsoft.com/office/powerpoint/2010/main" val="5007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EFF0-C0DE-E78F-FA6E-70011D94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AF065-B19F-EF5B-0EA2-20E78BAEB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417638"/>
            <a:ext cx="7805057" cy="5074602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April 10</a:t>
            </a:r>
          </a:p>
          <a:p>
            <a:pPr marL="0" indent="0">
              <a:buNone/>
            </a:pPr>
            <a:r>
              <a:rPr lang="en-US" sz="2800" dirty="0"/>
              <a:t>Software installation, GitHub, </a:t>
            </a:r>
            <a:r>
              <a:rPr lang="en-US" sz="2800" dirty="0" err="1"/>
              <a:t>Bedtools</a:t>
            </a:r>
            <a:endParaRPr lang="en-US" sz="2800" dirty="0"/>
          </a:p>
          <a:p>
            <a:pPr marL="0" indent="0">
              <a:buNone/>
            </a:pPr>
            <a:r>
              <a:rPr lang="en-US" sz="2400" dirty="0"/>
              <a:t>How to efficiently conduct bioinformatics projects in </a:t>
            </a:r>
            <a:r>
              <a:rPr lang="en-US" sz="2400" dirty="0" err="1"/>
              <a:t>Beocat</a:t>
            </a:r>
            <a:r>
              <a:rPr lang="en-US" sz="2400" dirty="0"/>
              <a:t>?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April 17</a:t>
            </a:r>
          </a:p>
          <a:p>
            <a:pPr marL="0" indent="0">
              <a:buNone/>
            </a:pPr>
            <a:r>
              <a:rPr lang="en-US" sz="2800" dirty="0"/>
              <a:t>RNA-seq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April 24</a:t>
            </a:r>
          </a:p>
          <a:p>
            <a:pPr marL="0" indent="0">
              <a:buNone/>
            </a:pPr>
            <a:r>
              <a:rPr lang="en-US" sz="2800" dirty="0"/>
              <a:t>Deep learning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May 1</a:t>
            </a:r>
          </a:p>
          <a:p>
            <a:pPr marL="0" indent="0">
              <a:buNone/>
            </a:pPr>
            <a:r>
              <a:rPr lang="en-US" sz="2800" dirty="0"/>
              <a:t>Project presentation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3EB2-FD55-6238-5C7A-33C7CBD52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5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40038" y="307360"/>
            <a:ext cx="8229600" cy="7239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Read depths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300004-6C36-5743-9766-2F449FDD64F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6" name="Line 42"/>
          <p:cNvSpPr>
            <a:spLocks noChangeShapeType="1"/>
          </p:cNvSpPr>
          <p:nvPr/>
        </p:nvSpPr>
        <p:spPr bwMode="auto">
          <a:xfrm>
            <a:off x="2969380" y="13278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43"/>
          <p:cNvSpPr>
            <a:spLocks noChangeShapeType="1"/>
          </p:cNvSpPr>
          <p:nvPr/>
        </p:nvSpPr>
        <p:spPr bwMode="auto">
          <a:xfrm>
            <a:off x="4046956" y="1365968"/>
            <a:ext cx="12930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44"/>
          <p:cNvSpPr>
            <a:spLocks noChangeShapeType="1"/>
          </p:cNvSpPr>
          <p:nvPr/>
        </p:nvSpPr>
        <p:spPr bwMode="auto">
          <a:xfrm flipV="1">
            <a:off x="2538350" y="13278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>
            <a:off x="1870253" y="1442168"/>
            <a:ext cx="40947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1"/>
          <p:cNvSpPr>
            <a:spLocks noChangeShapeType="1"/>
          </p:cNvSpPr>
          <p:nvPr/>
        </p:nvSpPr>
        <p:spPr bwMode="auto">
          <a:xfrm>
            <a:off x="2021114" y="13659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2"/>
          <p:cNvSpPr>
            <a:spLocks noChangeShapeType="1"/>
          </p:cNvSpPr>
          <p:nvPr/>
        </p:nvSpPr>
        <p:spPr bwMode="auto">
          <a:xfrm>
            <a:off x="2796968" y="14421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3"/>
          <p:cNvSpPr>
            <a:spLocks noChangeShapeType="1"/>
          </p:cNvSpPr>
          <p:nvPr/>
        </p:nvSpPr>
        <p:spPr bwMode="auto">
          <a:xfrm>
            <a:off x="3098689" y="15183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>
            <a:off x="3184895" y="14421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4133162" y="1442168"/>
            <a:ext cx="387927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58"/>
          <p:cNvSpPr>
            <a:spLocks noChangeShapeType="1"/>
          </p:cNvSpPr>
          <p:nvPr/>
        </p:nvSpPr>
        <p:spPr bwMode="auto">
          <a:xfrm>
            <a:off x="3615925" y="1480268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9"/>
          <p:cNvSpPr>
            <a:spLocks noChangeShapeType="1"/>
          </p:cNvSpPr>
          <p:nvPr/>
        </p:nvSpPr>
        <p:spPr bwMode="auto">
          <a:xfrm>
            <a:off x="3917647" y="1365968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0"/>
          <p:cNvSpPr>
            <a:spLocks noChangeShapeType="1"/>
          </p:cNvSpPr>
          <p:nvPr/>
        </p:nvSpPr>
        <p:spPr bwMode="auto">
          <a:xfrm>
            <a:off x="4285444" y="136596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1"/>
          <p:cNvSpPr>
            <a:spLocks noChangeShapeType="1"/>
          </p:cNvSpPr>
          <p:nvPr/>
        </p:nvSpPr>
        <p:spPr bwMode="auto">
          <a:xfrm>
            <a:off x="4477986" y="1518368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2"/>
          <p:cNvSpPr>
            <a:spLocks noChangeShapeType="1"/>
          </p:cNvSpPr>
          <p:nvPr/>
        </p:nvSpPr>
        <p:spPr bwMode="auto">
          <a:xfrm>
            <a:off x="4671949" y="136596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3"/>
          <p:cNvSpPr>
            <a:spLocks noChangeShapeType="1"/>
          </p:cNvSpPr>
          <p:nvPr/>
        </p:nvSpPr>
        <p:spPr bwMode="auto">
          <a:xfrm>
            <a:off x="2279732" y="15183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4"/>
          <p:cNvSpPr>
            <a:spLocks noChangeShapeType="1"/>
          </p:cNvSpPr>
          <p:nvPr/>
        </p:nvSpPr>
        <p:spPr bwMode="auto">
          <a:xfrm>
            <a:off x="2667659" y="1518368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5"/>
          <p:cNvSpPr>
            <a:spLocks noChangeShapeType="1"/>
          </p:cNvSpPr>
          <p:nvPr/>
        </p:nvSpPr>
        <p:spPr bwMode="auto">
          <a:xfrm>
            <a:off x="2365938" y="14040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59"/>
          <p:cNvSpPr>
            <a:spLocks noChangeShapeType="1"/>
          </p:cNvSpPr>
          <p:nvPr/>
        </p:nvSpPr>
        <p:spPr bwMode="auto">
          <a:xfrm>
            <a:off x="3486616" y="1365968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1644732" y="1518368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1515423" y="1446272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73650" y="1104358"/>
            <a:ext cx="42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594977" y="2090684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</a:p>
        </p:txBody>
      </p:sp>
      <p:pic>
        <p:nvPicPr>
          <p:cNvPr id="2" name="Picture 1" descr="Screenshot 2019-04-07 22.16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4" y="3187698"/>
            <a:ext cx="6932681" cy="3472893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571B4C4D-CD52-4740-B6C6-7B86C48CA4AA}"/>
              </a:ext>
            </a:extLst>
          </p:cNvPr>
          <p:cNvSpPr/>
          <p:nvPr/>
        </p:nvSpPr>
        <p:spPr>
          <a:xfrm>
            <a:off x="1252130" y="1673930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Line 41">
            <a:extLst>
              <a:ext uri="{FF2B5EF4-FFF2-40B4-BE49-F238E27FC236}">
                <a16:creationId xmlns:a16="http://schemas.microsoft.com/office/drawing/2014/main" id="{1EC01393-0299-ED42-8483-7C7E79EBF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9198" y="19025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42">
            <a:extLst>
              <a:ext uri="{FF2B5EF4-FFF2-40B4-BE49-F238E27FC236}">
                <a16:creationId xmlns:a16="http://schemas.microsoft.com/office/drawing/2014/main" id="{14A2C6AB-FE98-644B-A615-232175C9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3688" y="1571306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882C23A5-5544-4444-A6B1-22CB03087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2094" y="194063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FC552D27-DC28-AC4C-BFC7-AE5CD7079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5561" y="19025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7F1412BC-6F24-3244-8B35-8E41BB1E4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2131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009E9DD0-CE75-2E42-803E-031E990EF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6264" y="20930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36B862E3-7747-E648-916F-7123C89C8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470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53AC4487-0C5C-1C4E-876C-19A7D51CD3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4191" y="194063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562B16BE-BAFD-B74E-ADEA-7A52D29D8B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1949" y="209303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EA69F049-214D-A840-BAB4-A8AA2CFAC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7464" y="2016830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C430C2E0-0D85-B34E-92BF-3BB685578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8325" y="19406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7439056B-A736-B34B-817B-CF0F21AA8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4179" y="20168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BE3A514A-A8DF-0E4D-B941-5272C2C94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900" y="20930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76E70D38-D0C1-6547-9683-60CC10C90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106" y="20168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F82D023E-5140-5B4C-8BD3-46161F31D9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379" y="19406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A2A2E4E2-0FEF-2F4C-963A-C14F597EFF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2445" y="20930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F83A8BCC-DD99-D34F-A840-9857AE940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76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9074F3AB-1527-DA48-B1D6-78B828FCE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3136" y="20168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80F2D3B7-F93B-834D-99E4-FBEFDB7AD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4858" y="194063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C02477DA-5060-9143-98D5-792C48480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233" y="194063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63">
            <a:extLst>
              <a:ext uri="{FF2B5EF4-FFF2-40B4-BE49-F238E27FC236}">
                <a16:creationId xmlns:a16="http://schemas.microsoft.com/office/drawing/2014/main" id="{6FF8534F-6966-2542-B3E6-3A088BE17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6943" y="20930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Line 64">
            <a:extLst>
              <a:ext uri="{FF2B5EF4-FFF2-40B4-BE49-F238E27FC236}">
                <a16:creationId xmlns:a16="http://schemas.microsoft.com/office/drawing/2014/main" id="{DE92C07C-51A6-B34A-99AF-B76A3D504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4870" y="20930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Line 65">
            <a:extLst>
              <a:ext uri="{FF2B5EF4-FFF2-40B4-BE49-F238E27FC236}">
                <a16:creationId xmlns:a16="http://schemas.microsoft.com/office/drawing/2014/main" id="{5CC76959-E795-0E47-9069-6A1DA8ADA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149" y="19787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26339AF4-DEB9-3048-8DD2-2396C9D48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4858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64">
            <a:extLst>
              <a:ext uri="{FF2B5EF4-FFF2-40B4-BE49-F238E27FC236}">
                <a16:creationId xmlns:a16="http://schemas.microsoft.com/office/drawing/2014/main" id="{510946AE-5440-AD46-9AC0-A34511908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531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2E28D5B4-ECFD-834D-AB1C-641B097A6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9531" y="23597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64">
            <a:extLst>
              <a:ext uri="{FF2B5EF4-FFF2-40B4-BE49-F238E27FC236}">
                <a16:creationId xmlns:a16="http://schemas.microsoft.com/office/drawing/2014/main" id="{E8EAC2AF-27F6-C14A-BC79-4CF2517DE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6131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64">
            <a:extLst>
              <a:ext uri="{FF2B5EF4-FFF2-40B4-BE49-F238E27FC236}">
                <a16:creationId xmlns:a16="http://schemas.microsoft.com/office/drawing/2014/main" id="{ABCE49A9-E9C3-1541-8F57-37562C7C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0058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64">
            <a:extLst>
              <a:ext uri="{FF2B5EF4-FFF2-40B4-BE49-F238E27FC236}">
                <a16:creationId xmlns:a16="http://schemas.microsoft.com/office/drawing/2014/main" id="{5A423B71-F3DC-C54D-B857-A9DAF3E70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458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64">
            <a:extLst>
              <a:ext uri="{FF2B5EF4-FFF2-40B4-BE49-F238E27FC236}">
                <a16:creationId xmlns:a16="http://schemas.microsoft.com/office/drawing/2014/main" id="{AAF1BD55-1366-414B-98ED-3F84F381B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5121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64">
            <a:extLst>
              <a:ext uri="{FF2B5EF4-FFF2-40B4-BE49-F238E27FC236}">
                <a16:creationId xmlns:a16="http://schemas.microsoft.com/office/drawing/2014/main" id="{73CEF8C5-8C92-8D42-AB88-627BEFEC5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531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Line 64">
            <a:extLst>
              <a:ext uri="{FF2B5EF4-FFF2-40B4-BE49-F238E27FC236}">
                <a16:creationId xmlns:a16="http://schemas.microsoft.com/office/drawing/2014/main" id="{5F83CD9C-7690-8D4B-A15B-6C95F5A04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7258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Line 64">
            <a:extLst>
              <a:ext uri="{FF2B5EF4-FFF2-40B4-BE49-F238E27FC236}">
                <a16:creationId xmlns:a16="http://schemas.microsoft.com/office/drawing/2014/main" id="{1EF6FA3E-26F2-1448-AFB3-C7EF3CCA5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458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Line 64">
            <a:extLst>
              <a:ext uri="{FF2B5EF4-FFF2-40B4-BE49-F238E27FC236}">
                <a16:creationId xmlns:a16="http://schemas.microsoft.com/office/drawing/2014/main" id="{896A0307-6FD7-604E-82F5-327C0E687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7572" y="227434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Line 64">
            <a:extLst>
              <a:ext uri="{FF2B5EF4-FFF2-40B4-BE49-F238E27FC236}">
                <a16:creationId xmlns:a16="http://schemas.microsoft.com/office/drawing/2014/main" id="{0B2F697D-A51F-6F4F-BFD5-6812889E0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499" y="219814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Line 64">
            <a:extLst>
              <a:ext uri="{FF2B5EF4-FFF2-40B4-BE49-F238E27FC236}">
                <a16:creationId xmlns:a16="http://schemas.microsoft.com/office/drawing/2014/main" id="{F9216FC3-B22E-D34B-91AC-0A9EB65AC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51945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64">
            <a:extLst>
              <a:ext uri="{FF2B5EF4-FFF2-40B4-BE49-F238E27FC236}">
                <a16:creationId xmlns:a16="http://schemas.microsoft.com/office/drawing/2014/main" id="{014611A7-1602-014D-A097-54BE8AC07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8881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64">
            <a:extLst>
              <a:ext uri="{FF2B5EF4-FFF2-40B4-BE49-F238E27FC236}">
                <a16:creationId xmlns:a16="http://schemas.microsoft.com/office/drawing/2014/main" id="{7F6A85AA-8099-3142-9AA7-04B021CDB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2554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Line 64">
            <a:extLst>
              <a:ext uri="{FF2B5EF4-FFF2-40B4-BE49-F238E27FC236}">
                <a16:creationId xmlns:a16="http://schemas.microsoft.com/office/drawing/2014/main" id="{2D12A020-179D-454C-98CA-CB3BDAC6D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3554" y="23597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64">
            <a:extLst>
              <a:ext uri="{FF2B5EF4-FFF2-40B4-BE49-F238E27FC236}">
                <a16:creationId xmlns:a16="http://schemas.microsoft.com/office/drawing/2014/main" id="{BC1E0C05-96D4-484F-9AA6-9F1695191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154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Line 64">
            <a:extLst>
              <a:ext uri="{FF2B5EF4-FFF2-40B4-BE49-F238E27FC236}">
                <a16:creationId xmlns:a16="http://schemas.microsoft.com/office/drawing/2014/main" id="{64951E33-CBB5-6F49-BB8F-5481326621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7481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Line 64">
            <a:extLst>
              <a:ext uri="{FF2B5EF4-FFF2-40B4-BE49-F238E27FC236}">
                <a16:creationId xmlns:a16="http://schemas.microsoft.com/office/drawing/2014/main" id="{A3ABE7F4-3537-EC41-B3F2-321B1A78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1281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Line 64">
            <a:extLst>
              <a:ext uri="{FF2B5EF4-FFF2-40B4-BE49-F238E27FC236}">
                <a16:creationId xmlns:a16="http://schemas.microsoft.com/office/drawing/2014/main" id="{73D39371-7E04-1249-8312-50C4280FC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7481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43">
            <a:extLst>
              <a:ext uri="{FF2B5EF4-FFF2-40B4-BE49-F238E27FC236}">
                <a16:creationId xmlns:a16="http://schemas.microsoft.com/office/drawing/2014/main" id="{08F0F7E2-D668-F048-87DE-87F443AD0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2094" y="220733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57">
            <a:extLst>
              <a:ext uri="{FF2B5EF4-FFF2-40B4-BE49-F238E27FC236}">
                <a16:creationId xmlns:a16="http://schemas.microsoft.com/office/drawing/2014/main" id="{F9F305AD-E906-D74F-89D8-49B743697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76" y="22835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59">
            <a:extLst>
              <a:ext uri="{FF2B5EF4-FFF2-40B4-BE49-F238E27FC236}">
                <a16:creationId xmlns:a16="http://schemas.microsoft.com/office/drawing/2014/main" id="{F0262DFE-3604-D348-9740-1DD945F08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529" y="220733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60">
            <a:extLst>
              <a:ext uri="{FF2B5EF4-FFF2-40B4-BE49-F238E27FC236}">
                <a16:creationId xmlns:a16="http://schemas.microsoft.com/office/drawing/2014/main" id="{F1BD1F25-0B7E-2C43-9BF8-D98BD0D6F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233" y="220733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57">
            <a:extLst>
              <a:ext uri="{FF2B5EF4-FFF2-40B4-BE49-F238E27FC236}">
                <a16:creationId xmlns:a16="http://schemas.microsoft.com/office/drawing/2014/main" id="{4BADCD3D-0A36-C744-9688-EE2603FC5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5240" y="227434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60">
            <a:extLst>
              <a:ext uri="{FF2B5EF4-FFF2-40B4-BE49-F238E27FC236}">
                <a16:creationId xmlns:a16="http://schemas.microsoft.com/office/drawing/2014/main" id="{FCFD227E-B560-6B4C-A058-6BBE487B1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6100" y="219814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Line 64">
            <a:extLst>
              <a:ext uri="{FF2B5EF4-FFF2-40B4-BE49-F238E27FC236}">
                <a16:creationId xmlns:a16="http://schemas.microsoft.com/office/drawing/2014/main" id="{0F923C33-1D15-0F4A-97F9-59F790DF88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64">
            <a:extLst>
              <a:ext uri="{FF2B5EF4-FFF2-40B4-BE49-F238E27FC236}">
                <a16:creationId xmlns:a16="http://schemas.microsoft.com/office/drawing/2014/main" id="{BC4910E4-6BA8-084E-9D57-3AD54E2CF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1931" y="27512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Line 64">
            <a:extLst>
              <a:ext uri="{FF2B5EF4-FFF2-40B4-BE49-F238E27FC236}">
                <a16:creationId xmlns:a16="http://schemas.microsoft.com/office/drawing/2014/main" id="{B18A3153-C1D3-AA4F-A095-0D83C1C6C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2458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64">
            <a:extLst>
              <a:ext uri="{FF2B5EF4-FFF2-40B4-BE49-F238E27FC236}">
                <a16:creationId xmlns:a16="http://schemas.microsoft.com/office/drawing/2014/main" id="{2DFB4452-546B-7541-896E-63FA0ABA4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64">
            <a:extLst>
              <a:ext uri="{FF2B5EF4-FFF2-40B4-BE49-F238E27FC236}">
                <a16:creationId xmlns:a16="http://schemas.microsoft.com/office/drawing/2014/main" id="{06CA3C96-CBFF-024E-81EB-51AEBE3ED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3331" y="29036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64">
            <a:extLst>
              <a:ext uri="{FF2B5EF4-FFF2-40B4-BE49-F238E27FC236}">
                <a16:creationId xmlns:a16="http://schemas.microsoft.com/office/drawing/2014/main" id="{DAC711D8-B6F2-D448-BD38-48278968B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Line 64">
            <a:extLst>
              <a:ext uri="{FF2B5EF4-FFF2-40B4-BE49-F238E27FC236}">
                <a16:creationId xmlns:a16="http://schemas.microsoft.com/office/drawing/2014/main" id="{AA4F7F62-B3EF-1E4B-9839-ED1D6CA2F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658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Line 64">
            <a:extLst>
              <a:ext uri="{FF2B5EF4-FFF2-40B4-BE49-F238E27FC236}">
                <a16:creationId xmlns:a16="http://schemas.microsoft.com/office/drawing/2014/main" id="{6D8323F4-0402-2240-92DF-74CB9D04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Line 64">
            <a:extLst>
              <a:ext uri="{FF2B5EF4-FFF2-40B4-BE49-F238E27FC236}">
                <a16:creationId xmlns:a16="http://schemas.microsoft.com/office/drawing/2014/main" id="{163E8E74-CE86-EF4A-AF79-483F7E7E4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3750" y="27512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Line 64">
            <a:extLst>
              <a:ext uri="{FF2B5EF4-FFF2-40B4-BE49-F238E27FC236}">
                <a16:creationId xmlns:a16="http://schemas.microsoft.com/office/drawing/2014/main" id="{95E26C96-58BA-7446-B715-D62F2141C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881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Line 64">
            <a:extLst>
              <a:ext uri="{FF2B5EF4-FFF2-40B4-BE49-F238E27FC236}">
                <a16:creationId xmlns:a16="http://schemas.microsoft.com/office/drawing/2014/main" id="{B4FB98C1-6AEA-CC42-9CC3-9A045AEAD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3681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Line 64">
            <a:extLst>
              <a:ext uri="{FF2B5EF4-FFF2-40B4-BE49-F238E27FC236}">
                <a16:creationId xmlns:a16="http://schemas.microsoft.com/office/drawing/2014/main" id="{9F84FE5B-0D44-AE46-8D4C-79C490BEB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881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Line 43">
            <a:extLst>
              <a:ext uri="{FF2B5EF4-FFF2-40B4-BE49-F238E27FC236}">
                <a16:creationId xmlns:a16="http://schemas.microsoft.com/office/drawing/2014/main" id="{6B1D730D-0E4E-284D-A347-E25EFBF31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518" y="193828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Line 55">
            <a:extLst>
              <a:ext uri="{FF2B5EF4-FFF2-40B4-BE49-F238E27FC236}">
                <a16:creationId xmlns:a16="http://schemas.microsoft.com/office/drawing/2014/main" id="{37A68CC6-F0AB-EF4E-9423-B757488C9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10834" y="193828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Line 56">
            <a:extLst>
              <a:ext uri="{FF2B5EF4-FFF2-40B4-BE49-F238E27FC236}">
                <a16:creationId xmlns:a16="http://schemas.microsoft.com/office/drawing/2014/main" id="{4697672D-46F5-D345-835F-66DF5CFA6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32796" y="20906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Line 57">
            <a:extLst>
              <a:ext uri="{FF2B5EF4-FFF2-40B4-BE49-F238E27FC236}">
                <a16:creationId xmlns:a16="http://schemas.microsoft.com/office/drawing/2014/main" id="{C185B0D5-66D6-3044-862B-28024C7EC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0724" y="20144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Line 58">
            <a:extLst>
              <a:ext uri="{FF2B5EF4-FFF2-40B4-BE49-F238E27FC236}">
                <a16:creationId xmlns:a16="http://schemas.microsoft.com/office/drawing/2014/main" id="{FBE1FF08-5AC0-6D41-80C7-0E276F118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0834" y="201448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Line 59">
            <a:extLst>
              <a:ext uri="{FF2B5EF4-FFF2-40B4-BE49-F238E27FC236}">
                <a16:creationId xmlns:a16="http://schemas.microsoft.com/office/drawing/2014/main" id="{86E066B1-1860-AA4E-8F53-37B6B8082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209" y="193828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Line 60">
            <a:extLst>
              <a:ext uri="{FF2B5EF4-FFF2-40B4-BE49-F238E27FC236}">
                <a16:creationId xmlns:a16="http://schemas.microsoft.com/office/drawing/2014/main" id="{8470F930-F85B-8A44-A1E5-553DDFFA9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1584" y="193828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Line 64">
            <a:extLst>
              <a:ext uri="{FF2B5EF4-FFF2-40B4-BE49-F238E27FC236}">
                <a16:creationId xmlns:a16="http://schemas.microsoft.com/office/drawing/2014/main" id="{22B11E15-CA26-B74F-ABB6-8EDFA6D49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282" y="227199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Line 64">
            <a:extLst>
              <a:ext uri="{FF2B5EF4-FFF2-40B4-BE49-F238E27FC236}">
                <a16:creationId xmlns:a16="http://schemas.microsoft.com/office/drawing/2014/main" id="{6ADA04CA-9B3E-904C-BEFC-D6BE59A60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282" y="219579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Line 43">
            <a:extLst>
              <a:ext uri="{FF2B5EF4-FFF2-40B4-BE49-F238E27FC236}">
                <a16:creationId xmlns:a16="http://schemas.microsoft.com/office/drawing/2014/main" id="{7F9FD826-5D93-E746-BCAF-81830BD4B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5189" y="220498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Line 57">
            <a:extLst>
              <a:ext uri="{FF2B5EF4-FFF2-40B4-BE49-F238E27FC236}">
                <a16:creationId xmlns:a16="http://schemas.microsoft.com/office/drawing/2014/main" id="{C01EFE04-BF07-E149-88F5-E5F67B383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395" y="22811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Line 59">
            <a:extLst>
              <a:ext uri="{FF2B5EF4-FFF2-40B4-BE49-F238E27FC236}">
                <a16:creationId xmlns:a16="http://schemas.microsoft.com/office/drawing/2014/main" id="{2B100DD9-B717-4645-8DBE-F22C1AF03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5880" y="220498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Line 60">
            <a:extLst>
              <a:ext uri="{FF2B5EF4-FFF2-40B4-BE49-F238E27FC236}">
                <a16:creationId xmlns:a16="http://schemas.microsoft.com/office/drawing/2014/main" id="{EE3E4CA8-636E-3646-BF31-2C831B79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2255" y="220498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Line 59">
            <a:extLst>
              <a:ext uri="{FF2B5EF4-FFF2-40B4-BE49-F238E27FC236}">
                <a16:creationId xmlns:a16="http://schemas.microsoft.com/office/drawing/2014/main" id="{3B626786-E15C-014B-BA92-989206869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7081" y="209244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Line 42">
            <a:extLst>
              <a:ext uri="{FF2B5EF4-FFF2-40B4-BE49-F238E27FC236}">
                <a16:creationId xmlns:a16="http://schemas.microsoft.com/office/drawing/2014/main" id="{9BC73B92-14ED-E945-A7F7-55BE28C85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9476" y="1357944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Line 42">
            <a:extLst>
              <a:ext uri="{FF2B5EF4-FFF2-40B4-BE49-F238E27FC236}">
                <a16:creationId xmlns:a16="http://schemas.microsoft.com/office/drawing/2014/main" id="{22025526-9E62-8245-BE45-4AFB8C454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1085" y="13677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Line 44">
            <a:extLst>
              <a:ext uri="{FF2B5EF4-FFF2-40B4-BE49-F238E27FC236}">
                <a16:creationId xmlns:a16="http://schemas.microsoft.com/office/drawing/2014/main" id="{EB8916AE-4879-1641-A130-38517A913B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055" y="13677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Line 52">
            <a:extLst>
              <a:ext uri="{FF2B5EF4-FFF2-40B4-BE49-F238E27FC236}">
                <a16:creationId xmlns:a16="http://schemas.microsoft.com/office/drawing/2014/main" id="{66D4D4FA-51F5-FB42-A45D-4FFD249C2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8673" y="14820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Line 53">
            <a:extLst>
              <a:ext uri="{FF2B5EF4-FFF2-40B4-BE49-F238E27FC236}">
                <a16:creationId xmlns:a16="http://schemas.microsoft.com/office/drawing/2014/main" id="{8859FA45-FA96-3742-A452-08E8A36DC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394" y="15582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Line 54">
            <a:extLst>
              <a:ext uri="{FF2B5EF4-FFF2-40B4-BE49-F238E27FC236}">
                <a16:creationId xmlns:a16="http://schemas.microsoft.com/office/drawing/2014/main" id="{0EA86172-23FB-1F47-B7A7-EAE68A11A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6600" y="14820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Line 63">
            <a:extLst>
              <a:ext uri="{FF2B5EF4-FFF2-40B4-BE49-F238E27FC236}">
                <a16:creationId xmlns:a16="http://schemas.microsoft.com/office/drawing/2014/main" id="{E86C57C2-01D4-7045-A671-647E139F8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1437" y="15582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Line 64">
            <a:extLst>
              <a:ext uri="{FF2B5EF4-FFF2-40B4-BE49-F238E27FC236}">
                <a16:creationId xmlns:a16="http://schemas.microsoft.com/office/drawing/2014/main" id="{72D0BFEC-C086-0443-8D23-4C4C07829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9364" y="1558224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Line 65">
            <a:extLst>
              <a:ext uri="{FF2B5EF4-FFF2-40B4-BE49-F238E27FC236}">
                <a16:creationId xmlns:a16="http://schemas.microsoft.com/office/drawing/2014/main" id="{E986515C-22E5-8241-9F42-26D1D170F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643" y="14439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Line 61">
            <a:extLst>
              <a:ext uri="{FF2B5EF4-FFF2-40B4-BE49-F238E27FC236}">
                <a16:creationId xmlns:a16="http://schemas.microsoft.com/office/drawing/2014/main" id="{906BE032-4917-744F-8D0C-65FED6E48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205" y="1558224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Line 62">
            <a:extLst>
              <a:ext uri="{FF2B5EF4-FFF2-40B4-BE49-F238E27FC236}">
                <a16:creationId xmlns:a16="http://schemas.microsoft.com/office/drawing/2014/main" id="{C5A6DB7E-DC32-2948-BEFE-703C5B463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0098" y="1363625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Line 42">
            <a:extLst>
              <a:ext uri="{FF2B5EF4-FFF2-40B4-BE49-F238E27FC236}">
                <a16:creationId xmlns:a16="http://schemas.microsoft.com/office/drawing/2014/main" id="{00DA28D8-A351-4F48-9CF1-59500321B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234" y="13653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Line 44">
            <a:extLst>
              <a:ext uri="{FF2B5EF4-FFF2-40B4-BE49-F238E27FC236}">
                <a16:creationId xmlns:a16="http://schemas.microsoft.com/office/drawing/2014/main" id="{1C0E9E23-E0BF-2949-9192-2AF7A145E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8204" y="13653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Line 52">
            <a:extLst>
              <a:ext uri="{FF2B5EF4-FFF2-40B4-BE49-F238E27FC236}">
                <a16:creationId xmlns:a16="http://schemas.microsoft.com/office/drawing/2014/main" id="{609B3788-517E-3742-9EF8-082B9D71E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6822" y="14796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Line 53">
            <a:extLst>
              <a:ext uri="{FF2B5EF4-FFF2-40B4-BE49-F238E27FC236}">
                <a16:creationId xmlns:a16="http://schemas.microsoft.com/office/drawing/2014/main" id="{5E32940B-C416-264B-AAE9-BDE9CD8E6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543" y="15558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Line 54">
            <a:extLst>
              <a:ext uri="{FF2B5EF4-FFF2-40B4-BE49-F238E27FC236}">
                <a16:creationId xmlns:a16="http://schemas.microsoft.com/office/drawing/2014/main" id="{D8CD3C64-3CEA-DB40-9007-DDA5A6EAA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4749" y="14796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Line 63">
            <a:extLst>
              <a:ext uri="{FF2B5EF4-FFF2-40B4-BE49-F238E27FC236}">
                <a16:creationId xmlns:a16="http://schemas.microsoft.com/office/drawing/2014/main" id="{81778867-BD5B-524D-A9BF-441931634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9586" y="15558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Line 64">
            <a:extLst>
              <a:ext uri="{FF2B5EF4-FFF2-40B4-BE49-F238E27FC236}">
                <a16:creationId xmlns:a16="http://schemas.microsoft.com/office/drawing/2014/main" id="{8AD80B4B-151E-BD4F-878B-2EDA15F99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513" y="1555881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Line 65">
            <a:extLst>
              <a:ext uri="{FF2B5EF4-FFF2-40B4-BE49-F238E27FC236}">
                <a16:creationId xmlns:a16="http://schemas.microsoft.com/office/drawing/2014/main" id="{03E5E7BB-E7AE-E04F-BA6E-EE79EC2B2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5792" y="14415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7" name="Line 65">
            <a:extLst>
              <a:ext uri="{FF2B5EF4-FFF2-40B4-BE49-F238E27FC236}">
                <a16:creationId xmlns:a16="http://schemas.microsoft.com/office/drawing/2014/main" id="{0DD91C1A-2FAE-BA44-8950-624A3FDC3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654" y="1574500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Line 65">
            <a:extLst>
              <a:ext uri="{FF2B5EF4-FFF2-40B4-BE49-F238E27FC236}">
                <a16:creationId xmlns:a16="http://schemas.microsoft.com/office/drawing/2014/main" id="{5E10BFD5-EFFE-C142-9890-5FEEB1EA1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3329" y="1571306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4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999-4949-314B-B82C-73FE49D0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Comparative Genomic Read Depth (CGRD)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2348-87EB-A345-B99A-352D3DBFD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CGRD</a:t>
            </a:r>
            <a:r>
              <a:rPr lang="en-US" sz="2800" dirty="0"/>
              <a:t> is a pipeline to compare sequencing read depths from two samples along a reference genome.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effective genomic bins each of which harbors certain non-repetitive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align reads and count read depths per bin for both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/>
              <a:t>combine neighboring </a:t>
            </a:r>
            <a:r>
              <a:rPr lang="en-US" sz="2800" dirty="0"/>
              <a:t>bins with similar fold changes in read depth between the two samples (segmentation)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224C2-9A0F-CC47-BE68-9D4CB87C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8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3740-4905-AA88-1C53-D9A17FA4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15823"/>
          </a:xfrm>
        </p:spPr>
        <p:txBody>
          <a:bodyPr/>
          <a:lstStyle/>
          <a:p>
            <a:r>
              <a:rPr lang="en-US" dirty="0">
                <a:hlinkClick r:id="rId2"/>
              </a:rPr>
              <a:t>CGRD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52366-ACA7-D775-DBBB-C115132F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50525-ECEF-1CFE-5AF1-9B8520B8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98" y="1630544"/>
            <a:ext cx="4512900" cy="45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14DC3-ABF6-BF8D-2C0E-96EFA6568563}"/>
              </a:ext>
            </a:extLst>
          </p:cNvPr>
          <p:cNvSpPr txBox="1"/>
          <p:nvPr/>
        </p:nvSpPr>
        <p:spPr>
          <a:xfrm>
            <a:off x="215202" y="2063931"/>
            <a:ext cx="42578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ref=./genome/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ref.fasta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reffq1=./reads/ref.1.fastq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reffq2=./reads/ref.2.fastq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qryfq1=./reads/qry.1.fastq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qryfq2=./reads/qry.2.fastq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--ref $ref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--subj ref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--sfq1 $reffq1 --sfq2 $reffq2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-qfq1 $qryfq1 -qfq2 $qryfq2</a:t>
            </a:r>
          </a:p>
        </p:txBody>
      </p:sp>
    </p:spTree>
    <p:extLst>
      <p:ext uri="{BB962C8B-B14F-4D97-AF65-F5344CB8AC3E}">
        <p14:creationId xmlns:p14="http://schemas.microsoft.com/office/powerpoint/2010/main" val="271946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3F87-84B7-9548-8EB1-8E3FA98B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29" y="310004"/>
            <a:ext cx="8797342" cy="72866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Comparative Genomic Read Depths (CGRD)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AEA258-3B2C-9343-A7F3-35D8250A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2372598"/>
            <a:ext cx="8966200" cy="153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7FB12-69B3-554C-8E39-166D0EAF2679}"/>
              </a:ext>
            </a:extLst>
          </p:cNvPr>
          <p:cNvSpPr txBox="1"/>
          <p:nvPr/>
        </p:nvSpPr>
        <p:spPr>
          <a:xfrm>
            <a:off x="4130492" y="1873657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chr1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C0D90-A151-A346-ABBC-29A9B66A6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2" y="4003479"/>
            <a:ext cx="8007348" cy="646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F9BCE-8B84-4D40-A9B1-73E1D74503C5}"/>
              </a:ext>
            </a:extLst>
          </p:cNvPr>
          <p:cNvSpPr txBox="1"/>
          <p:nvPr/>
        </p:nvSpPr>
        <p:spPr>
          <a:xfrm>
            <a:off x="3484243" y="4777489"/>
            <a:ext cx="270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09D55-32BD-0E47-8087-96800B6A494A}"/>
              </a:ext>
            </a:extLst>
          </p:cNvPr>
          <p:cNvSpPr txBox="1"/>
          <p:nvPr/>
        </p:nvSpPr>
        <p:spPr>
          <a:xfrm>
            <a:off x="6923592" y="4712899"/>
            <a:ext cx="1915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Red: B &gt; A</a:t>
            </a:r>
          </a:p>
          <a:p>
            <a:r>
              <a:rPr lang="en-US" sz="2400" b="1" dirty="0">
                <a:solidFill>
                  <a:srgbClr val="008F00"/>
                </a:solidFill>
              </a:rPr>
              <a:t>Green: B = A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Blue: B &lt; A</a:t>
            </a:r>
          </a:p>
        </p:txBody>
      </p:sp>
    </p:spTree>
    <p:extLst>
      <p:ext uri="{BB962C8B-B14F-4D97-AF65-F5344CB8AC3E}">
        <p14:creationId xmlns:p14="http://schemas.microsoft.com/office/powerpoint/2010/main" val="262795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60A9-F371-BDB1-9A2A-2AA4C5B8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477" y="219365"/>
            <a:ext cx="8229600" cy="56837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CGRD identified a CNV conditioning seed colors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073102-BC44-A0C7-1B8B-558D1B01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87742"/>
            <a:ext cx="5029200" cy="5831731"/>
          </a:xfrm>
          <a:prstGeom prst="rect">
            <a:avLst/>
          </a:prstGeom>
        </p:spPr>
      </p:pic>
      <p:pic>
        <p:nvPicPr>
          <p:cNvPr id="12" name="Picture 11" descr="A picture containing food, indoor, black, sitting&#10;&#10;Description automatically generated">
            <a:extLst>
              <a:ext uri="{FF2B5EF4-FFF2-40B4-BE49-F238E27FC236}">
                <a16:creationId xmlns:a16="http://schemas.microsoft.com/office/drawing/2014/main" id="{B1A269E9-546A-803D-BA46-BD25B180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098" y="3457403"/>
            <a:ext cx="3167176" cy="967407"/>
          </a:xfrm>
          <a:prstGeom prst="rect">
            <a:avLst/>
          </a:prstGeom>
        </p:spPr>
      </p:pic>
      <p:pic>
        <p:nvPicPr>
          <p:cNvPr id="13" name="Picture 12" descr="A close up of food&#10;&#10;Description automatically generated">
            <a:extLst>
              <a:ext uri="{FF2B5EF4-FFF2-40B4-BE49-F238E27FC236}">
                <a16:creationId xmlns:a16="http://schemas.microsoft.com/office/drawing/2014/main" id="{DCD3F5E1-370A-FCFC-1228-57266E1C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098" y="2544144"/>
            <a:ext cx="3167176" cy="884856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ADAA2CF0-E86A-4377-2929-E5965645A80B}"/>
              </a:ext>
            </a:extLst>
          </p:cNvPr>
          <p:cNvSpPr/>
          <p:nvPr/>
        </p:nvSpPr>
        <p:spPr>
          <a:xfrm>
            <a:off x="3239587" y="4482889"/>
            <a:ext cx="322636" cy="293295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91E61F-7D76-BD53-1E27-849717449D3F}"/>
              </a:ext>
            </a:extLst>
          </p:cNvPr>
          <p:cNvGrpSpPr/>
          <p:nvPr/>
        </p:nvGrpSpPr>
        <p:grpSpPr>
          <a:xfrm>
            <a:off x="1138637" y="2125603"/>
            <a:ext cx="831875" cy="1113309"/>
            <a:chOff x="1115546" y="1848150"/>
            <a:chExt cx="528937" cy="707886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C1D7B9A7-44DA-9063-F406-1A11CD3372AD}"/>
                </a:ext>
              </a:extLst>
            </p:cNvPr>
            <p:cNvSpPr/>
            <p:nvPr/>
          </p:nvSpPr>
          <p:spPr>
            <a:xfrm>
              <a:off x="1115546" y="1944866"/>
              <a:ext cx="474948" cy="25722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F9930F-4B8B-4B50-93EF-4CDB51147D0F}"/>
                </a:ext>
              </a:extLst>
            </p:cNvPr>
            <p:cNvSpPr txBox="1"/>
            <p:nvPr/>
          </p:nvSpPr>
          <p:spPr>
            <a:xfrm>
              <a:off x="1222573" y="1848150"/>
              <a:ext cx="421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48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8840-8690-C44E-B026-E3CBF7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742"/>
            <a:ext cx="8229600" cy="937502"/>
          </a:xfrm>
        </p:spPr>
        <p:txBody>
          <a:bodyPr>
            <a:noAutofit/>
          </a:bodyPr>
          <a:lstStyle/>
          <a:p>
            <a:r>
              <a:rPr lang="en-US" sz="3200" dirty="0" err="1"/>
              <a:t>SyRI</a:t>
            </a:r>
            <a:r>
              <a:rPr lang="en-US" sz="3200" dirty="0"/>
              <a:t>: finding genomic variation using whole-genome assemblies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470A02-AF0E-2F41-8CA8-775893DE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08" y="1190720"/>
            <a:ext cx="6783016" cy="5207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28D43-A726-5D45-8FF4-A029E0A84543}"/>
              </a:ext>
            </a:extLst>
          </p:cNvPr>
          <p:cNvSpPr txBox="1"/>
          <p:nvPr/>
        </p:nvSpPr>
        <p:spPr>
          <a:xfrm>
            <a:off x="514542" y="6398696"/>
            <a:ext cx="405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3E291-67A9-E14C-956C-BFDE7E7E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938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36CE-85B4-B34C-AE40-E38B7CFE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1126"/>
          </a:xfrm>
        </p:spPr>
        <p:txBody>
          <a:bodyPr>
            <a:normAutofit/>
          </a:bodyPr>
          <a:lstStyle/>
          <a:p>
            <a:r>
              <a:rPr lang="en-US" sz="3200" dirty="0" err="1"/>
              <a:t>SyRI</a:t>
            </a:r>
            <a:r>
              <a:rPr lang="en-US" sz="3200" dirty="0"/>
              <a:t> -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A804-85D3-E54B-941C-47E5BF4A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737B456-AC69-194C-A9FB-E4F06478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764"/>
            <a:ext cx="9144000" cy="4626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AA617D-4DC6-674E-BF56-89539536B517}"/>
              </a:ext>
            </a:extLst>
          </p:cNvPr>
          <p:cNvSpPr txBox="1"/>
          <p:nvPr/>
        </p:nvSpPr>
        <p:spPr>
          <a:xfrm>
            <a:off x="1084083" y="948719"/>
            <a:ext cx="1443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Aligner:</a:t>
            </a:r>
          </a:p>
          <a:p>
            <a:r>
              <a:rPr lang="en-US" sz="2400" dirty="0" err="1"/>
              <a:t>NUCmer</a:t>
            </a:r>
            <a:endParaRPr lang="en-US" sz="2400" dirty="0"/>
          </a:p>
          <a:p>
            <a:r>
              <a:rPr lang="en-US" sz="2400" dirty="0"/>
              <a:t>minimap2</a:t>
            </a:r>
          </a:p>
        </p:txBody>
      </p:sp>
    </p:spTree>
    <p:extLst>
      <p:ext uri="{BB962C8B-B14F-4D97-AF65-F5344CB8AC3E}">
        <p14:creationId xmlns:p14="http://schemas.microsoft.com/office/powerpoint/2010/main" val="1775310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59939" y="488146"/>
            <a:ext cx="8520600" cy="69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0" dirty="0"/>
              <a:t>Structure variation with </a:t>
            </a:r>
            <a:r>
              <a:rPr lang="en-US" sz="3200" b="0" dirty="0" err="1"/>
              <a:t>SyRI</a:t>
            </a:r>
            <a:endParaRPr sz="3200" b="0"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185898" y="1283919"/>
            <a:ext cx="8520600" cy="147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>
              <a:buSzPct val="129032"/>
              <a:buFont typeface="Arial" panose="020B0604020202020204" pitchFamily="34" charset="0"/>
              <a:buChar char="•"/>
            </a:pPr>
            <a:r>
              <a:rPr lang="en-US" dirty="0" err="1"/>
              <a:t>SyRI</a:t>
            </a:r>
            <a:r>
              <a:rPr lang="en-US" dirty="0"/>
              <a:t> is a tool using the </a:t>
            </a:r>
            <a:r>
              <a:rPr lang="en-US" b="1" dirty="0"/>
              <a:t>genome assemblies </a:t>
            </a:r>
            <a:r>
              <a:rPr lang="en-US" dirty="0"/>
              <a:t>to discover genomic rearrangement and local sequence differences (Goel et al., 2019)</a:t>
            </a:r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DFC9ECE6-2F91-CD44-85D2-93E5043C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8" y="2984827"/>
            <a:ext cx="8286560" cy="33645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latin typeface="Arial"/>
                <a:cs typeface="Arial"/>
              </a:rPr>
              <a:t>Pangenomics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93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0EDC3-AFD8-6291-2DE3-7130F0D5E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3735-A10C-EEF7-9FA6-80168B98E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11236"/>
            <a:ext cx="8229600" cy="3043646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The pangenome represents the entire set of </a:t>
            </a:r>
            <a:r>
              <a:rPr lang="en-US" b="0" i="0" strike="sngStrike" dirty="0">
                <a:solidFill>
                  <a:srgbClr val="222222"/>
                </a:solidFill>
                <a:effectLst/>
                <a:latin typeface="-apple-system"/>
              </a:rPr>
              <a:t>genes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 genomes within a species, consisting of a core genome — containing sequences shared between all individuals of the species — and the ‘dispensable’ genome.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222222"/>
                </a:solidFill>
                <a:latin typeface="-apple-system"/>
              </a:rPr>
              <a:t>(https://</a:t>
            </a:r>
            <a:r>
              <a:rPr lang="en-US" sz="1200" dirty="0" err="1">
                <a:solidFill>
                  <a:srgbClr val="222222"/>
                </a:solidFill>
                <a:latin typeface="-apple-system"/>
              </a:rPr>
              <a:t>www.nature.com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/articles/d42859-020-00115-3)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19F4B-81E8-3924-04FA-9F99499DE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179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latin typeface="Arial"/>
                <a:cs typeface="Arial"/>
              </a:rPr>
              <a:t>Pangenomics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82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BF3C-5237-8C4E-9BE4-869B9321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6502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0" dirty="0"/>
              <a:t>Issues associated with single reference genomes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39C10-3246-C345-B017-DE14576903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78CF123-85ED-A34A-A904-476C782A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28868"/>
            <a:ext cx="4568677" cy="2094236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1F54C2D4-600C-5240-A355-9506E168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1523472"/>
            <a:ext cx="4669536" cy="4481426"/>
          </a:xfrm>
          <a:prstGeom prst="rect">
            <a:avLst/>
          </a:prstGeom>
        </p:spPr>
      </p:pic>
      <p:sp>
        <p:nvSpPr>
          <p:cNvPr id="13" name="Google Shape;128;p21">
            <a:extLst>
              <a:ext uri="{FF2B5EF4-FFF2-40B4-BE49-F238E27FC236}">
                <a16:creationId xmlns:a16="http://schemas.microsoft.com/office/drawing/2014/main" id="{535D5CFF-4424-524B-9773-12BA3A45B6B0}"/>
              </a:ext>
            </a:extLst>
          </p:cNvPr>
          <p:cNvSpPr/>
          <p:nvPr/>
        </p:nvSpPr>
        <p:spPr>
          <a:xfrm>
            <a:off x="5037158" y="5777052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26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0566-9776-7946-A807-07CBEDEE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482"/>
            <a:ext cx="8229600" cy="630335"/>
          </a:xfrm>
        </p:spPr>
        <p:txBody>
          <a:bodyPr>
            <a:normAutofit/>
          </a:bodyPr>
          <a:lstStyle/>
          <a:p>
            <a:r>
              <a:rPr lang="en-US" sz="3200" dirty="0" err="1"/>
              <a:t>Pangenomics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36AA9-55F3-3C42-815D-5FD72E68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A91CD-C280-A841-B8E5-92912ABF6C11}"/>
              </a:ext>
            </a:extLst>
          </p:cNvPr>
          <p:cNvSpPr txBox="1"/>
          <p:nvPr/>
        </p:nvSpPr>
        <p:spPr>
          <a:xfrm>
            <a:off x="935595" y="6436970"/>
            <a:ext cx="5330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Eizenga</a:t>
            </a:r>
            <a:r>
              <a:rPr lang="en-US" sz="1200" dirty="0"/>
              <a:t> et al., 2020, Annual Review of Genomics and Human Genetics, 21:139-162</a:t>
            </a:r>
          </a:p>
        </p:txBody>
      </p:sp>
      <p:pic>
        <p:nvPicPr>
          <p:cNvPr id="10" name="Picture 9" descr="Polygon&#10;&#10;Description automatically generated with low confidence">
            <a:extLst>
              <a:ext uri="{FF2B5EF4-FFF2-40B4-BE49-F238E27FC236}">
                <a16:creationId xmlns:a16="http://schemas.microsoft.com/office/drawing/2014/main" id="{400E21F2-22AA-385D-8BE0-3EB08B8D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86" y="968224"/>
            <a:ext cx="2504532" cy="5477619"/>
          </a:xfrm>
          <a:prstGeom prst="rect">
            <a:avLst/>
          </a:prstGeom>
        </p:spPr>
      </p:pic>
      <p:pic>
        <p:nvPicPr>
          <p:cNvPr id="11" name="Picture 10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BADBCDA-3384-1E37-BB04-893FD4694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08" y="968224"/>
            <a:ext cx="3271047" cy="54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5E33D-BC1A-5ECE-374F-42DF7A77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32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B75EF5-3DB8-2BDA-4FC5-64C9F47B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72" y="1117600"/>
            <a:ext cx="6076984" cy="459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4086D0-3CAE-14AD-66E1-199F51DA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Variant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7C295-1E9F-D245-AF29-14AE00803412}"/>
              </a:ext>
            </a:extLst>
          </p:cNvPr>
          <p:cNvSpPr txBox="1"/>
          <p:nvPr/>
        </p:nvSpPr>
        <p:spPr>
          <a:xfrm>
            <a:off x="701964" y="5892581"/>
            <a:ext cx="751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variation graph data model describes the all-to-all alignment of many sequences</a:t>
            </a:r>
          </a:p>
        </p:txBody>
      </p:sp>
    </p:spTree>
    <p:extLst>
      <p:ext uri="{BB962C8B-B14F-4D97-AF65-F5344CB8AC3E}">
        <p14:creationId xmlns:p14="http://schemas.microsoft.com/office/powerpoint/2010/main" val="20804540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93E1-A4A4-B94C-B975-F84EB885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4466"/>
            <a:ext cx="8520600" cy="763500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Construct a pangenome to facilitate genotyping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323E-C42C-C440-BC7C-8917DEB80F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0155BF-D962-8B46-A2CA-52B0D8C9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21" y="5619270"/>
            <a:ext cx="5607558" cy="891432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F25D46B5-32CE-1047-B5A2-5CAF5D9D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21" y="997966"/>
            <a:ext cx="5607558" cy="4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85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Pangenomics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1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05" y="274638"/>
            <a:ext cx="8889321" cy="748296"/>
          </a:xfrm>
        </p:spPr>
        <p:txBody>
          <a:bodyPr>
            <a:normAutofit/>
          </a:bodyPr>
          <a:lstStyle/>
          <a:p>
            <a:r>
              <a:rPr lang="en-US" sz="3200" dirty="0" err="1"/>
              <a:t>MoT</a:t>
            </a:r>
            <a:r>
              <a:rPr lang="en-US" sz="3200" dirty="0"/>
              <a:t> B71 final assembly vs. MG8 (70-15, </a:t>
            </a:r>
            <a:r>
              <a:rPr lang="en-US" sz="3200" i="1" dirty="0"/>
              <a:t>rice</a:t>
            </a:r>
            <a:r>
              <a:rPr lang="en-US" sz="3200" dirty="0"/>
              <a:t> strain)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35</a:t>
            </a:fld>
            <a:endParaRPr lang="en-US" dirty="0"/>
          </a:p>
        </p:txBody>
      </p:sp>
      <p:pic>
        <p:nvPicPr>
          <p:cNvPr id="6" name="Picture 5" descr="3o-B71Ref1toMG8.nucm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4" y="1110767"/>
            <a:ext cx="5387732" cy="5387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7416" y="6426643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&gt;10 kb overlap and &gt;95% identity</a:t>
            </a:r>
          </a:p>
        </p:txBody>
      </p:sp>
      <p:sp>
        <p:nvSpPr>
          <p:cNvPr id="3" name="Oval 2"/>
          <p:cNvSpPr/>
          <p:nvPr/>
        </p:nvSpPr>
        <p:spPr>
          <a:xfrm>
            <a:off x="4320707" y="370175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82486" y="2327524"/>
            <a:ext cx="226706" cy="320449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14702" y="2921963"/>
            <a:ext cx="290473" cy="19210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27667" y="283077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43314" y="3271738"/>
            <a:ext cx="273177" cy="119184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60423"/>
              </p:ext>
            </p:extLst>
          </p:nvPr>
        </p:nvGraphicFramePr>
        <p:xfrm>
          <a:off x="336742" y="1508358"/>
          <a:ext cx="2127093" cy="4603755"/>
        </p:xfrm>
        <a:graphic>
          <a:graphicData uri="http://schemas.openxmlformats.org/drawingml/2006/table">
            <a:tbl>
              <a:tblPr/>
              <a:tblGrid>
                <a:gridCol w="817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6,442,091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8,206,304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941,816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739,928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104,670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74,396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80079" y="5923832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rice</a:t>
            </a:r>
            <a:r>
              <a:rPr lang="en-US" dirty="0"/>
              <a:t> </a:t>
            </a:r>
            <a:r>
              <a:rPr lang="en-US" sz="1200" dirty="0"/>
              <a:t>blast fungal reference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7099" y="2790901"/>
            <a:ext cx="130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Wheat</a:t>
            </a:r>
            <a:endParaRPr lang="en-US" dirty="0"/>
          </a:p>
          <a:p>
            <a:r>
              <a:rPr lang="en-US" sz="1200" dirty="0"/>
              <a:t>blast fungal strain</a:t>
            </a:r>
          </a:p>
        </p:txBody>
      </p:sp>
      <p:sp>
        <p:nvSpPr>
          <p:cNvPr id="16" name="Oval 15"/>
          <p:cNvSpPr/>
          <p:nvPr/>
        </p:nvSpPr>
        <p:spPr>
          <a:xfrm>
            <a:off x="116970" y="3927217"/>
            <a:ext cx="2598548" cy="262633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8C524-833C-1841-98ED-05E70ABE5255}"/>
              </a:ext>
            </a:extLst>
          </p:cNvPr>
          <p:cNvSpPr txBox="1"/>
          <p:nvPr/>
        </p:nvSpPr>
        <p:spPr>
          <a:xfrm>
            <a:off x="116970" y="1032533"/>
            <a:ext cx="327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Wheat blast fungus</a:t>
            </a:r>
          </a:p>
        </p:txBody>
      </p:sp>
    </p:spTree>
    <p:extLst>
      <p:ext uri="{BB962C8B-B14F-4D97-AF65-F5344CB8AC3E}">
        <p14:creationId xmlns:p14="http://schemas.microsoft.com/office/powerpoint/2010/main" val="2578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630"/>
            <a:ext cx="8229600" cy="493114"/>
          </a:xfrm>
        </p:spPr>
        <p:txBody>
          <a:bodyPr>
            <a:noAutofit/>
          </a:bodyPr>
          <a:lstStyle/>
          <a:p>
            <a:r>
              <a:rPr lang="en-US" sz="3200" dirty="0" err="1"/>
              <a:t>Illumina</a:t>
            </a:r>
            <a:r>
              <a:rPr lang="en-US" sz="3200" dirty="0"/>
              <a:t> sequencing of additional eight strains</a:t>
            </a:r>
          </a:p>
        </p:txBody>
      </p:sp>
      <p:pic>
        <p:nvPicPr>
          <p:cNvPr id="8" name="Picture 7" descr="phylogeny_world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" y="944682"/>
            <a:ext cx="8991348" cy="3564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36507"/>
              </p:ext>
            </p:extLst>
          </p:nvPr>
        </p:nvGraphicFramePr>
        <p:xfrm>
          <a:off x="3386335" y="3852649"/>
          <a:ext cx="5596466" cy="2611590"/>
        </p:xfrm>
        <a:graphic>
          <a:graphicData uri="http://schemas.openxmlformats.org/drawingml/2006/table">
            <a:tbl>
              <a:tblPr/>
              <a:tblGrid>
                <a:gridCol w="827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5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Year isolated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Host</a:t>
                      </a:r>
                      <a:r>
                        <a:rPr lang="en-US" sz="16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 species</a:t>
                      </a:r>
                      <a:endParaRPr 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Isolation location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1988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Py5020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Py22.1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27377B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B71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Okinawa,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Canindeyú,Paraguay</a:t>
                      </a:r>
                      <a:endParaRPr lang="en-US" sz="1600" b="0" i="0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B51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7377B"/>
                          </a:solidFill>
                        </a:rPr>
                        <a:t>Eleusine</a:t>
                      </a:r>
                      <a:endParaRPr lang="en-US" sz="1600" dirty="0">
                        <a:solidFill>
                          <a:srgbClr val="27377B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2018-01-09 17.4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8" y="916275"/>
            <a:ext cx="4248242" cy="5378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1637"/>
          </a:xfrm>
        </p:spPr>
        <p:txBody>
          <a:bodyPr>
            <a:normAutofit/>
          </a:bodyPr>
          <a:lstStyle/>
          <a:p>
            <a:r>
              <a:rPr lang="en-US" sz="3200" dirty="0"/>
              <a:t>Read depths to infer </a:t>
            </a:r>
            <a:r>
              <a:rPr lang="en-US" sz="3200" i="1" dirty="0"/>
              <a:t>copy number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19758" y="6356350"/>
            <a:ext cx="2133600" cy="365125"/>
          </a:xfrm>
        </p:spPr>
        <p:txBody>
          <a:bodyPr/>
          <a:lstStyle/>
          <a:p>
            <a:fld id="{EAB4999F-CC5F-914B-9869-B9B0A7479DAE}" type="slidenum">
              <a:rPr lang="en-US" smtClean="0"/>
              <a:t>37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7669" y="3694060"/>
            <a:ext cx="1641514" cy="168874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47879" y="4282967"/>
            <a:ext cx="23108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Simply consider:</a:t>
            </a:r>
          </a:p>
          <a:p>
            <a:r>
              <a:rPr lang="en-US" dirty="0">
                <a:solidFill>
                  <a:srgbClr val="FF0000"/>
                </a:solidFill>
              </a:rPr>
              <a:t>red: two copies in T25</a:t>
            </a:r>
          </a:p>
          <a:p>
            <a:r>
              <a:rPr lang="en-US" dirty="0">
                <a:solidFill>
                  <a:srgbClr val="008000"/>
                </a:solidFill>
              </a:rPr>
              <a:t>green: conserved</a:t>
            </a:r>
          </a:p>
          <a:p>
            <a:r>
              <a:rPr lang="en-US" dirty="0">
                <a:solidFill>
                  <a:srgbClr val="0000FF"/>
                </a:solidFill>
              </a:rPr>
              <a:t>blue: no copies in T25</a:t>
            </a:r>
          </a:p>
        </p:txBody>
      </p:sp>
      <p:pic>
        <p:nvPicPr>
          <p:cNvPr id="16" name="Picture 15" descr="Screenshot 2018-01-09 17.41.37.png">
            <a:extLst>
              <a:ext uri="{FF2B5EF4-FFF2-40B4-BE49-F238E27FC236}">
                <a16:creationId xmlns:a16="http://schemas.microsoft.com/office/drawing/2014/main" id="{B9D9C3C9-D9BC-5A46-80A8-58DC2B606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33" y="916275"/>
            <a:ext cx="4022883" cy="54174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2388A04-28B9-074E-AD3E-173B74499AFD}"/>
              </a:ext>
            </a:extLst>
          </p:cNvPr>
          <p:cNvSpPr/>
          <p:nvPr/>
        </p:nvSpPr>
        <p:spPr>
          <a:xfrm>
            <a:off x="4720851" y="3658754"/>
            <a:ext cx="1742842" cy="175629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5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795"/>
          </a:xfrm>
        </p:spPr>
        <p:txBody>
          <a:bodyPr>
            <a:normAutofit/>
          </a:bodyPr>
          <a:lstStyle/>
          <a:p>
            <a:r>
              <a:rPr lang="en-US" sz="3200" i="1" dirty="0"/>
              <a:t>CHEF</a:t>
            </a:r>
            <a:r>
              <a:rPr lang="en-US" sz="3200" dirty="0"/>
              <a:t> gel to separate chromosome-sized DNA</a:t>
            </a:r>
          </a:p>
        </p:txBody>
      </p:sp>
      <p:pic>
        <p:nvPicPr>
          <p:cNvPr id="4" name="Picture 3" descr="Screenshot 2018-01-08 17.4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6" y="1324320"/>
            <a:ext cx="3330687" cy="440390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77485" y="1324320"/>
            <a:ext cx="4978516" cy="3630251"/>
            <a:chOff x="4506860" y="1204895"/>
            <a:chExt cx="4348819" cy="2841341"/>
          </a:xfrm>
        </p:grpSpPr>
        <p:pic>
          <p:nvPicPr>
            <p:cNvPr id="5" name="Picture 4" descr="Fig4.T25.sv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860" y="1204895"/>
              <a:ext cx="2209932" cy="2841341"/>
            </a:xfrm>
            <a:prstGeom prst="rect">
              <a:avLst/>
            </a:prstGeom>
          </p:spPr>
        </p:pic>
        <p:pic>
          <p:nvPicPr>
            <p:cNvPr id="6" name="Picture 5" descr="Fig4.P3.sv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445" y="1204895"/>
              <a:ext cx="2065234" cy="284134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414" y="5728229"/>
            <a:ext cx="4755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T25 has no mini-chromosomes</a:t>
            </a:r>
          </a:p>
          <a:p>
            <a:r>
              <a:rPr lang="en-US" sz="2800" dirty="0"/>
              <a:t>B71 has one and P3 has two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02695"/>
          </a:xfrm>
        </p:spPr>
        <p:txBody>
          <a:bodyPr>
            <a:noAutofit/>
          </a:bodyPr>
          <a:lstStyle/>
          <a:p>
            <a:r>
              <a:rPr lang="en-US" sz="2800" dirty="0"/>
              <a:t>Additional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2134"/>
            <a:ext cx="8229600" cy="5469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Pinkel</a:t>
            </a:r>
            <a:r>
              <a:rPr lang="en-US" sz="2400" dirty="0"/>
              <a:t>, D. &amp; Albertson, D. G. Comparative genomic hybridization.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6, 331–354 (2005).</a:t>
            </a:r>
          </a:p>
          <a:p>
            <a:pPr marL="0" indent="0">
              <a:buNone/>
            </a:pPr>
            <a:r>
              <a:rPr lang="en-US" sz="2400" dirty="0"/>
              <a:t>Miller, W., </a:t>
            </a:r>
            <a:r>
              <a:rPr lang="en-US" sz="2400" dirty="0" err="1"/>
              <a:t>Makova</a:t>
            </a:r>
            <a:r>
              <a:rPr lang="en-US" sz="2400" dirty="0"/>
              <a:t>, K. D., </a:t>
            </a:r>
            <a:r>
              <a:rPr lang="en-US" sz="2400" dirty="0" err="1"/>
              <a:t>Nekrutenko</a:t>
            </a:r>
            <a:r>
              <a:rPr lang="en-US" sz="2400" dirty="0"/>
              <a:t>, A. &amp; </a:t>
            </a:r>
            <a:r>
              <a:rPr lang="en-US" sz="2400" dirty="0" err="1"/>
              <a:t>Hardison</a:t>
            </a:r>
            <a:r>
              <a:rPr lang="en-US" sz="2400" dirty="0"/>
              <a:t>, R. C. Comparative genomics.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5, 15–56 (2004).</a:t>
            </a:r>
          </a:p>
          <a:p>
            <a:pPr marL="0" indent="0">
              <a:buNone/>
            </a:pPr>
            <a:r>
              <a:rPr lang="en-US" sz="2400" dirty="0" err="1"/>
              <a:t>Korbel</a:t>
            </a:r>
            <a:r>
              <a:rPr lang="en-US" sz="2400" dirty="0"/>
              <a:t>, J. O. et al. Paired-end mapping reveals extensive structural variation in the human genome. Science 318, 420–426 (2007).</a:t>
            </a:r>
          </a:p>
          <a:p>
            <a:pPr marL="0" indent="0">
              <a:buNone/>
            </a:pPr>
            <a:r>
              <a:rPr lang="en-US" sz="2400" dirty="0"/>
              <a:t>Armstrong, J., </a:t>
            </a:r>
            <a:r>
              <a:rPr lang="en-US" sz="2400" dirty="0" err="1"/>
              <a:t>Fiddes</a:t>
            </a:r>
            <a:r>
              <a:rPr lang="en-US" sz="2400" dirty="0"/>
              <a:t>, I. T., </a:t>
            </a:r>
            <a:r>
              <a:rPr lang="en-US" sz="2400" dirty="0" err="1"/>
              <a:t>Diekhans</a:t>
            </a:r>
            <a:r>
              <a:rPr lang="en-US" sz="2400" dirty="0"/>
              <a:t>, M. &amp; Paten, B. Whole-Genome Alignment and Comparative Annotation. </a:t>
            </a:r>
            <a:r>
              <a:rPr lang="en-US" sz="2400" dirty="0" err="1"/>
              <a:t>Annu</a:t>
            </a:r>
            <a:r>
              <a:rPr lang="en-US" sz="2400" dirty="0"/>
              <a:t> Rev </a:t>
            </a:r>
            <a:r>
              <a:rPr lang="en-US" sz="2400" dirty="0" err="1"/>
              <a:t>Anim</a:t>
            </a:r>
            <a:r>
              <a:rPr lang="en-US" sz="2400" dirty="0"/>
              <a:t> </a:t>
            </a:r>
            <a:r>
              <a:rPr lang="en-US" sz="2400" dirty="0" err="1"/>
              <a:t>Biosci</a:t>
            </a:r>
            <a:r>
              <a:rPr lang="en-US" sz="2400" dirty="0"/>
              <a:t> (2018). doi:10.1146/annurev-animal-020518-115005</a:t>
            </a:r>
          </a:p>
          <a:p>
            <a:pPr marL="0" indent="0">
              <a:buNone/>
            </a:pPr>
            <a:r>
              <a:rPr lang="en-US" sz="2400" dirty="0" err="1"/>
              <a:t>Kronenberg</a:t>
            </a:r>
            <a:r>
              <a:rPr lang="en-US" sz="2400" dirty="0"/>
              <a:t>, Z. N. et al. High-resolution comparative analysis of great ape genomes. Science 360, (2018).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D29D-7BCB-D44A-AF50-F9724B33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6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704"/>
            <a:ext cx="8229600" cy="1012297"/>
          </a:xfrm>
        </p:spPr>
        <p:txBody>
          <a:bodyPr>
            <a:normAutofit/>
          </a:bodyPr>
          <a:lstStyle/>
          <a:p>
            <a:r>
              <a:rPr lang="en-US" sz="3200" dirty="0"/>
              <a:t>Comparative genomics among genomes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03200" y="2164028"/>
            <a:ext cx="8686800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Homologs: DNA/protein sequences derived from a common </a:t>
            </a:r>
            <a:r>
              <a:rPr lang="en-US" sz="2800" dirty="0" err="1"/>
              <a:t>ancester</a:t>
            </a:r>
            <a:r>
              <a:rPr lang="en-US" sz="2800" dirty="0"/>
              <a:t>.</a:t>
            </a:r>
          </a:p>
          <a:p>
            <a:r>
              <a:rPr lang="en-US" sz="2800" dirty="0"/>
              <a:t>Orthologs: Homologs from divergent lineages.</a:t>
            </a:r>
          </a:p>
          <a:p>
            <a:r>
              <a:rPr lang="en-US" sz="2800" dirty="0"/>
              <a:t>Paralogs: Homologs derived from their duplication within a </a:t>
            </a:r>
            <a:r>
              <a:rPr lang="en-US" sz="2800" i="1" dirty="0"/>
              <a:t>lineage</a:t>
            </a:r>
            <a:r>
              <a:rPr lang="en-US" sz="2800" dirty="0"/>
              <a:t>.</a:t>
            </a:r>
          </a:p>
          <a:p>
            <a:r>
              <a:rPr lang="en-US" sz="2800" dirty="0" err="1"/>
              <a:t>Homeologs</a:t>
            </a:r>
            <a:r>
              <a:rPr lang="en-US" sz="2800" dirty="0"/>
              <a:t>: The subset of </a:t>
            </a:r>
            <a:r>
              <a:rPr lang="en-US" sz="2800" dirty="0" err="1"/>
              <a:t>paralogs</a:t>
            </a:r>
            <a:r>
              <a:rPr lang="en-US" sz="2800" dirty="0"/>
              <a:t> created by WGD. (synonyms: </a:t>
            </a:r>
            <a:r>
              <a:rPr lang="en-US" sz="2800" dirty="0" err="1"/>
              <a:t>ohnolog</a:t>
            </a:r>
            <a:r>
              <a:rPr lang="en-US" sz="2800" dirty="0"/>
              <a:t>; </a:t>
            </a:r>
            <a:r>
              <a:rPr lang="en-US" sz="2800" dirty="0" err="1"/>
              <a:t>syntenic</a:t>
            </a:r>
            <a:r>
              <a:rPr lang="en-US" sz="2800" dirty="0"/>
              <a:t> </a:t>
            </a:r>
            <a:r>
              <a:rPr lang="en-US" sz="2800" dirty="0" err="1"/>
              <a:t>paralog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00" y="1287044"/>
            <a:ext cx="48361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Conservation and variability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54ED6-C8F0-1D48-A405-A12DD15F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28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9A96-04A3-12F6-DA4E-1DF8EE0D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932" y="2295661"/>
            <a:ext cx="4749085" cy="6214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hlinkClick r:id="rId2"/>
              </a:rPr>
              <a:t>Tool collection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3215C-C73B-D659-4525-F7B8BEE9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4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9027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Synteny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47876" y="840976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Synteny</a:t>
            </a:r>
            <a:r>
              <a:rPr lang="en-US" sz="2400" dirty="0">
                <a:latin typeface="Arial"/>
                <a:cs typeface="Arial"/>
              </a:rPr>
              <a:t> is usually referred to as the conservation of blocks of order between two sets of chromosomes. Syntenic regions are evidenced by homologous genes arranged in a collinear order.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8" y="2495301"/>
            <a:ext cx="8288098" cy="412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133" y="6502403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genoscope.cns.fr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F1F50-4E62-C443-ABBB-A367315C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71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Intra-species genome rearrangements and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2037025"/>
            <a:ext cx="7733211" cy="3645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Variation of </a:t>
            </a:r>
            <a:r>
              <a:rPr lang="en-US" sz="2800" i="1" dirty="0"/>
              <a:t>50 bp </a:t>
            </a:r>
            <a:r>
              <a:rPr lang="en-US" sz="2800" dirty="0"/>
              <a:t>to several Mb in size </a:t>
            </a:r>
          </a:p>
          <a:p>
            <a:pPr marL="0" indent="0">
              <a:buNone/>
            </a:pPr>
            <a:r>
              <a:rPr lang="en-US" sz="2800" b="1" dirty="0"/>
              <a:t>Balanced variation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- Inversion</a:t>
            </a:r>
          </a:p>
          <a:p>
            <a:pPr marL="0" indent="0">
              <a:buNone/>
            </a:pPr>
            <a:r>
              <a:rPr lang="en-US" sz="2800" dirty="0"/>
              <a:t>- Translocation</a:t>
            </a:r>
          </a:p>
          <a:p>
            <a:pPr marL="0" indent="0">
              <a:buNone/>
            </a:pPr>
            <a:r>
              <a:rPr lang="en-US" sz="2800" b="1" dirty="0"/>
              <a:t>Unbalanced variation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- Copy number variation (CNV)</a:t>
            </a:r>
          </a:p>
          <a:p>
            <a:pPr marL="0" indent="0">
              <a:buNone/>
            </a:pPr>
            <a:r>
              <a:rPr lang="en-US" sz="2800" dirty="0"/>
              <a:t>(Presence/Absence variation, PAV)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14BB4-5C4D-8E40-814F-FB4DF979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6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SzPct val="111111"/>
            </a:pPr>
            <a:r>
              <a:rPr lang="en-US" sz="3200" b="0" dirty="0"/>
              <a:t>Structure variation types within species</a:t>
            </a:r>
            <a:endParaRPr sz="3200" b="0" dirty="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67542"/>
            <a:ext cx="9144000" cy="352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5023105" y="5514474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82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Pangenomics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8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14684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array Comparative Genomic Hybridization (</a:t>
            </a:r>
            <a:r>
              <a:rPr lang="en-US" sz="3200" dirty="0" err="1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aCGH</a:t>
            </a:r>
            <a:r>
              <a:rPr lang="en-US" sz="3200" dirty="0">
                <a:latin typeface="Arial"/>
                <a:ea typeface="ＭＳ Ｐゴシック" charset="0"/>
                <a:cs typeface="Arial"/>
              </a:rPr>
              <a:t>)</a:t>
            </a: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A53403-C84B-D94F-AD6B-67BC25DD87A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</a:t>
            </a:fld>
            <a:endParaRPr lang="en-US" sz="1200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627130" y="1665102"/>
            <a:ext cx="1223962" cy="849312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/>
              <a:t>A</a:t>
            </a:r>
          </a:p>
        </p:txBody>
      </p:sp>
      <p:sp>
        <p:nvSpPr>
          <p:cNvPr id="13" name="Oval 12"/>
          <p:cNvSpPr/>
          <p:nvPr/>
        </p:nvSpPr>
        <p:spPr>
          <a:xfrm>
            <a:off x="4251557" y="1665102"/>
            <a:ext cx="1223962" cy="8493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16357" y="2756209"/>
            <a:ext cx="4306887" cy="1111250"/>
            <a:chOff x="4563264" y="4236244"/>
            <a:chExt cx="4306887" cy="1111250"/>
          </a:xfrm>
        </p:grpSpPr>
        <p:sp>
          <p:nvSpPr>
            <p:cNvPr id="20" name="Parallelogram 19"/>
            <p:cNvSpPr/>
            <p:nvPr/>
          </p:nvSpPr>
          <p:spPr>
            <a:xfrm>
              <a:off x="4563264" y="4236244"/>
              <a:ext cx="4306887" cy="1111250"/>
            </a:xfrm>
            <a:prstGeom prst="parallelogram">
              <a:avLst>
                <a:gd name="adj" fmla="val 5987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41276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558402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3" name="Oval 22"/>
            <p:cNvSpPr/>
            <p:nvPr/>
          </p:nvSpPr>
          <p:spPr>
            <a:xfrm>
              <a:off x="575528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4" name="Oval 23"/>
            <p:cNvSpPr/>
            <p:nvPr/>
          </p:nvSpPr>
          <p:spPr>
            <a:xfrm>
              <a:off x="592655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5" name="Oval 24"/>
            <p:cNvSpPr/>
            <p:nvPr/>
          </p:nvSpPr>
          <p:spPr>
            <a:xfrm>
              <a:off x="609781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6" name="Oval 25"/>
            <p:cNvSpPr/>
            <p:nvPr/>
          </p:nvSpPr>
          <p:spPr>
            <a:xfrm>
              <a:off x="626907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7" name="Oval 26"/>
            <p:cNvSpPr/>
            <p:nvPr/>
          </p:nvSpPr>
          <p:spPr>
            <a:xfrm>
              <a:off x="644034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8" name="Oval 27"/>
            <p:cNvSpPr/>
            <p:nvPr/>
          </p:nvSpPr>
          <p:spPr>
            <a:xfrm>
              <a:off x="6611604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9" name="Oval 28"/>
            <p:cNvSpPr/>
            <p:nvPr/>
          </p:nvSpPr>
          <p:spPr>
            <a:xfrm>
              <a:off x="6782867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0" name="Oval 29"/>
            <p:cNvSpPr/>
            <p:nvPr/>
          </p:nvSpPr>
          <p:spPr>
            <a:xfrm>
              <a:off x="6954130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1" name="Oval 30"/>
            <p:cNvSpPr/>
            <p:nvPr/>
          </p:nvSpPr>
          <p:spPr>
            <a:xfrm>
              <a:off x="712539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>
            <a:xfrm>
              <a:off x="729665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746791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>
            <a:xfrm>
              <a:off x="763918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>
            <a:xfrm>
              <a:off x="781044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>
            <a:xfrm>
              <a:off x="798170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7" name="Oval 36"/>
            <p:cNvSpPr/>
            <p:nvPr/>
          </p:nvSpPr>
          <p:spPr>
            <a:xfrm>
              <a:off x="815297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8" name="Oval 37"/>
            <p:cNvSpPr/>
            <p:nvPr/>
          </p:nvSpPr>
          <p:spPr>
            <a:xfrm>
              <a:off x="832423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>
            <a:xfrm>
              <a:off x="526195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>
            <a:xfrm>
              <a:off x="543321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560447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577574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3" name="Oval 42"/>
            <p:cNvSpPr/>
            <p:nvPr/>
          </p:nvSpPr>
          <p:spPr>
            <a:xfrm>
              <a:off x="594700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4" name="Oval 43"/>
            <p:cNvSpPr/>
            <p:nvPr/>
          </p:nvSpPr>
          <p:spPr>
            <a:xfrm>
              <a:off x="611826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5" name="Oval 44"/>
            <p:cNvSpPr/>
            <p:nvPr/>
          </p:nvSpPr>
          <p:spPr>
            <a:xfrm>
              <a:off x="628952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6" name="Oval 45"/>
            <p:cNvSpPr/>
            <p:nvPr/>
          </p:nvSpPr>
          <p:spPr>
            <a:xfrm>
              <a:off x="6460792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7" name="Oval 46"/>
            <p:cNvSpPr/>
            <p:nvPr/>
          </p:nvSpPr>
          <p:spPr>
            <a:xfrm>
              <a:off x="6632055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8" name="Oval 47"/>
            <p:cNvSpPr/>
            <p:nvPr/>
          </p:nvSpPr>
          <p:spPr>
            <a:xfrm>
              <a:off x="6803318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9" name="Oval 48"/>
            <p:cNvSpPr/>
            <p:nvPr/>
          </p:nvSpPr>
          <p:spPr>
            <a:xfrm>
              <a:off x="697458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0" name="Oval 49"/>
            <p:cNvSpPr/>
            <p:nvPr/>
          </p:nvSpPr>
          <p:spPr>
            <a:xfrm>
              <a:off x="714584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1" name="Oval 50"/>
            <p:cNvSpPr/>
            <p:nvPr/>
          </p:nvSpPr>
          <p:spPr>
            <a:xfrm>
              <a:off x="731710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2" name="Oval 51"/>
            <p:cNvSpPr/>
            <p:nvPr/>
          </p:nvSpPr>
          <p:spPr>
            <a:xfrm>
              <a:off x="748837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3" name="Oval 52"/>
            <p:cNvSpPr/>
            <p:nvPr/>
          </p:nvSpPr>
          <p:spPr>
            <a:xfrm>
              <a:off x="765963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4" name="Oval 53"/>
            <p:cNvSpPr/>
            <p:nvPr/>
          </p:nvSpPr>
          <p:spPr>
            <a:xfrm>
              <a:off x="783089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5" name="Oval 54"/>
            <p:cNvSpPr/>
            <p:nvPr/>
          </p:nvSpPr>
          <p:spPr>
            <a:xfrm>
              <a:off x="800215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6" name="Oval 55"/>
            <p:cNvSpPr/>
            <p:nvPr/>
          </p:nvSpPr>
          <p:spPr>
            <a:xfrm>
              <a:off x="817342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7" name="Oval 56"/>
            <p:cNvSpPr/>
            <p:nvPr/>
          </p:nvSpPr>
          <p:spPr>
            <a:xfrm>
              <a:off x="517104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8" name="Oval 57"/>
            <p:cNvSpPr/>
            <p:nvPr/>
          </p:nvSpPr>
          <p:spPr>
            <a:xfrm>
              <a:off x="534230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9" name="Oval 58"/>
            <p:cNvSpPr/>
            <p:nvPr/>
          </p:nvSpPr>
          <p:spPr>
            <a:xfrm>
              <a:off x="551356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0" name="Oval 59"/>
            <p:cNvSpPr/>
            <p:nvPr/>
          </p:nvSpPr>
          <p:spPr>
            <a:xfrm>
              <a:off x="568483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1" name="Oval 60"/>
            <p:cNvSpPr/>
            <p:nvPr/>
          </p:nvSpPr>
          <p:spPr>
            <a:xfrm>
              <a:off x="585609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2" name="Oval 61"/>
            <p:cNvSpPr/>
            <p:nvPr/>
          </p:nvSpPr>
          <p:spPr>
            <a:xfrm>
              <a:off x="602735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3" name="Oval 62"/>
            <p:cNvSpPr/>
            <p:nvPr/>
          </p:nvSpPr>
          <p:spPr>
            <a:xfrm>
              <a:off x="619862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4" name="Oval 63"/>
            <p:cNvSpPr/>
            <p:nvPr/>
          </p:nvSpPr>
          <p:spPr>
            <a:xfrm>
              <a:off x="6369884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5" name="Oval 64"/>
            <p:cNvSpPr/>
            <p:nvPr/>
          </p:nvSpPr>
          <p:spPr>
            <a:xfrm>
              <a:off x="6541147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6" name="Oval 65"/>
            <p:cNvSpPr/>
            <p:nvPr/>
          </p:nvSpPr>
          <p:spPr>
            <a:xfrm>
              <a:off x="6712410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7" name="Oval 66"/>
            <p:cNvSpPr/>
            <p:nvPr/>
          </p:nvSpPr>
          <p:spPr>
            <a:xfrm>
              <a:off x="688367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8" name="Oval 67"/>
            <p:cNvSpPr/>
            <p:nvPr/>
          </p:nvSpPr>
          <p:spPr>
            <a:xfrm>
              <a:off x="705493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9" name="Oval 68"/>
            <p:cNvSpPr/>
            <p:nvPr/>
          </p:nvSpPr>
          <p:spPr>
            <a:xfrm>
              <a:off x="722619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0" name="Oval 69"/>
            <p:cNvSpPr/>
            <p:nvPr/>
          </p:nvSpPr>
          <p:spPr>
            <a:xfrm>
              <a:off x="739746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1" name="Oval 70"/>
            <p:cNvSpPr/>
            <p:nvPr/>
          </p:nvSpPr>
          <p:spPr>
            <a:xfrm>
              <a:off x="756872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2" name="Oval 71"/>
            <p:cNvSpPr/>
            <p:nvPr/>
          </p:nvSpPr>
          <p:spPr>
            <a:xfrm>
              <a:off x="773998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3" name="Oval 72"/>
            <p:cNvSpPr/>
            <p:nvPr/>
          </p:nvSpPr>
          <p:spPr>
            <a:xfrm>
              <a:off x="791125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4" name="Oval 73"/>
            <p:cNvSpPr/>
            <p:nvPr/>
          </p:nvSpPr>
          <p:spPr>
            <a:xfrm>
              <a:off x="808251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5" name="Oval 74"/>
            <p:cNvSpPr/>
            <p:nvPr/>
          </p:nvSpPr>
          <p:spPr>
            <a:xfrm>
              <a:off x="502023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6" name="Oval 75"/>
            <p:cNvSpPr/>
            <p:nvPr/>
          </p:nvSpPr>
          <p:spPr>
            <a:xfrm>
              <a:off x="519149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7" name="Oval 76"/>
            <p:cNvSpPr/>
            <p:nvPr/>
          </p:nvSpPr>
          <p:spPr>
            <a:xfrm>
              <a:off x="536275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8" name="Oval 77"/>
            <p:cNvSpPr/>
            <p:nvPr/>
          </p:nvSpPr>
          <p:spPr>
            <a:xfrm>
              <a:off x="553402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9" name="Oval 78"/>
            <p:cNvSpPr/>
            <p:nvPr/>
          </p:nvSpPr>
          <p:spPr>
            <a:xfrm>
              <a:off x="570528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0" name="Oval 79"/>
            <p:cNvSpPr/>
            <p:nvPr/>
          </p:nvSpPr>
          <p:spPr>
            <a:xfrm>
              <a:off x="587654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1" name="Oval 80"/>
            <p:cNvSpPr/>
            <p:nvPr/>
          </p:nvSpPr>
          <p:spPr>
            <a:xfrm>
              <a:off x="604780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2" name="Oval 81"/>
            <p:cNvSpPr/>
            <p:nvPr/>
          </p:nvSpPr>
          <p:spPr>
            <a:xfrm>
              <a:off x="6219072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3" name="Oval 82"/>
            <p:cNvSpPr/>
            <p:nvPr/>
          </p:nvSpPr>
          <p:spPr>
            <a:xfrm>
              <a:off x="6390335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4" name="Oval 83"/>
            <p:cNvSpPr/>
            <p:nvPr/>
          </p:nvSpPr>
          <p:spPr>
            <a:xfrm>
              <a:off x="6561598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5" name="Oval 84"/>
            <p:cNvSpPr/>
            <p:nvPr/>
          </p:nvSpPr>
          <p:spPr>
            <a:xfrm>
              <a:off x="673286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6" name="Oval 85"/>
            <p:cNvSpPr/>
            <p:nvPr/>
          </p:nvSpPr>
          <p:spPr>
            <a:xfrm>
              <a:off x="690412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7" name="Oval 86"/>
            <p:cNvSpPr/>
            <p:nvPr/>
          </p:nvSpPr>
          <p:spPr>
            <a:xfrm>
              <a:off x="707538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8" name="Oval 87"/>
            <p:cNvSpPr/>
            <p:nvPr/>
          </p:nvSpPr>
          <p:spPr>
            <a:xfrm>
              <a:off x="724665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9" name="Oval 88"/>
            <p:cNvSpPr/>
            <p:nvPr/>
          </p:nvSpPr>
          <p:spPr>
            <a:xfrm>
              <a:off x="741791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0" name="Oval 89"/>
            <p:cNvSpPr/>
            <p:nvPr/>
          </p:nvSpPr>
          <p:spPr>
            <a:xfrm>
              <a:off x="758917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1" name="Oval 90"/>
            <p:cNvSpPr/>
            <p:nvPr/>
          </p:nvSpPr>
          <p:spPr>
            <a:xfrm>
              <a:off x="776043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2" name="Oval 91"/>
            <p:cNvSpPr/>
            <p:nvPr/>
          </p:nvSpPr>
          <p:spPr>
            <a:xfrm>
              <a:off x="793170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57200" y="1869110"/>
            <a:ext cx="111961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>
                <a:latin typeface="Arial"/>
                <a:cs typeface="Arial"/>
              </a:rPr>
              <a:t>array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8503" y="1625167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0" name="Picture 9" descr="Screenshot 2019-04-07 15.3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" y="4438164"/>
            <a:ext cx="7524480" cy="154244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42020" y="4593676"/>
            <a:ext cx="400110" cy="967573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/>
                <a:ea typeface="ＭＳ Ｐゴシック" charset="-128"/>
                <a:cs typeface="Arial"/>
              </a:rPr>
              <a:t>Log2 (</a:t>
            </a:r>
            <a:r>
              <a:rPr lang="en-US" sz="1400" b="1" dirty="0">
                <a:solidFill>
                  <a:srgbClr val="FF0000"/>
                </a:solidFill>
                <a:latin typeface="Arial"/>
                <a:ea typeface="ＭＳ Ｐゴシック" charset="-128"/>
                <a:cs typeface="Arial"/>
              </a:rPr>
              <a:t>A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rPr>
              <a:t>B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)</a:t>
            </a:r>
          </a:p>
        </p:txBody>
      </p:sp>
      <p:grpSp>
        <p:nvGrpSpPr>
          <p:cNvPr id="31758" name="Group 31757"/>
          <p:cNvGrpSpPr/>
          <p:nvPr/>
        </p:nvGrpSpPr>
        <p:grpSpPr>
          <a:xfrm>
            <a:off x="1143904" y="4920108"/>
            <a:ext cx="6572283" cy="159277"/>
            <a:chOff x="1143904" y="4920108"/>
            <a:chExt cx="6572283" cy="159277"/>
          </a:xfrm>
        </p:grpSpPr>
        <p:cxnSp>
          <p:nvCxnSpPr>
            <p:cNvPr id="31750" name="Straight Connector 31749"/>
            <p:cNvCxnSpPr/>
            <p:nvPr/>
          </p:nvCxnSpPr>
          <p:spPr>
            <a:xfrm>
              <a:off x="5947454" y="4920108"/>
              <a:ext cx="1768733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757071" y="5073151"/>
              <a:ext cx="4236872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3904" y="5079385"/>
              <a:ext cx="109163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5676ACE6-20AC-004C-B573-E0349BFDB78F}"/>
              </a:ext>
            </a:extLst>
          </p:cNvPr>
          <p:cNvSpPr/>
          <p:nvPr/>
        </p:nvSpPr>
        <p:spPr>
          <a:xfrm>
            <a:off x="6082901" y="3006627"/>
            <a:ext cx="464757" cy="5720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0" lon="0" rev="195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FD922-0183-4840-A8F9-7994C93C8A4A}"/>
              </a:ext>
            </a:extLst>
          </p:cNvPr>
          <p:cNvSpPr txBox="1"/>
          <p:nvPr/>
        </p:nvSpPr>
        <p:spPr>
          <a:xfrm>
            <a:off x="6674328" y="2819132"/>
            <a:ext cx="2239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Red signal (A)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Blue signal (B)</a:t>
            </a:r>
          </a:p>
        </p:txBody>
      </p:sp>
    </p:spTree>
    <p:extLst>
      <p:ext uri="{BB962C8B-B14F-4D97-AF65-F5344CB8AC3E}">
        <p14:creationId xmlns:p14="http://schemas.microsoft.com/office/powerpoint/2010/main" val="34358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17050</TotalTime>
  <Words>1290</Words>
  <Application>Microsoft Macintosh PowerPoint</Application>
  <PresentationFormat>On-screen Show (4:3)</PresentationFormat>
  <Paragraphs>310</Paragraphs>
  <Slides>40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-apple-system</vt:lpstr>
      <vt:lpstr>Arial</vt:lpstr>
      <vt:lpstr>Calibri</vt:lpstr>
      <vt:lpstr>Courier New</vt:lpstr>
      <vt:lpstr>Helvetica</vt:lpstr>
      <vt:lpstr>Times New Roman</vt:lpstr>
      <vt:lpstr>Office Theme</vt:lpstr>
      <vt:lpstr>Comparative genomics  Bioinformatics Applications (PLPTH813)</vt:lpstr>
      <vt:lpstr>Plan</vt:lpstr>
      <vt:lpstr>Outline</vt:lpstr>
      <vt:lpstr>Comparative genomics among genomes</vt:lpstr>
      <vt:lpstr>Synteny</vt:lpstr>
      <vt:lpstr>Intra-species genome rearrangements and structural variation (SV)</vt:lpstr>
      <vt:lpstr>Structure variation types within species</vt:lpstr>
      <vt:lpstr>Outline</vt:lpstr>
      <vt:lpstr>array Comparative Genomic Hybridization (aCGH)</vt:lpstr>
      <vt:lpstr>NGS provides information for the discovery of variants, including structural variation</vt:lpstr>
      <vt:lpstr>Variants in sequencing reads</vt:lpstr>
      <vt:lpstr>Paired-end reads to find "deletion" relative to the reference</vt:lpstr>
      <vt:lpstr>Split reads to find "exact deletion sequence"</vt:lpstr>
      <vt:lpstr>Paired-end reads to find "insertion" relative to the reference</vt:lpstr>
      <vt:lpstr>inversion</vt:lpstr>
      <vt:lpstr>Tandem duplication</vt:lpstr>
      <vt:lpstr>Translocation</vt:lpstr>
      <vt:lpstr>LUMPY: an integrative framework for SV discovery</vt:lpstr>
      <vt:lpstr>Read depths</vt:lpstr>
      <vt:lpstr>Read depths</vt:lpstr>
      <vt:lpstr>Comparative Genomic Read Depth (CGRD)</vt:lpstr>
      <vt:lpstr>CGRD</vt:lpstr>
      <vt:lpstr>Comparative Genomic Read Depths (CGRD)</vt:lpstr>
      <vt:lpstr>CGRD identified a CNV conditioning seed colors</vt:lpstr>
      <vt:lpstr>SyRI: finding genomic variation using whole-genome assemblies</vt:lpstr>
      <vt:lpstr>SyRI - algorithm</vt:lpstr>
      <vt:lpstr>Structure variation with SyRI</vt:lpstr>
      <vt:lpstr>Outline</vt:lpstr>
      <vt:lpstr>Pangenome</vt:lpstr>
      <vt:lpstr>Issues associated with single reference genomes</vt:lpstr>
      <vt:lpstr>Pangenomics</vt:lpstr>
      <vt:lpstr>Variant graph</vt:lpstr>
      <vt:lpstr>Construct a pangenome to facilitate genotyping</vt:lpstr>
      <vt:lpstr>Outline</vt:lpstr>
      <vt:lpstr>MoT B71 final assembly vs. MG8 (70-15, rice strain)</vt:lpstr>
      <vt:lpstr>Illumina sequencing of additional eight strains</vt:lpstr>
      <vt:lpstr>Read depths to infer copy number variation</vt:lpstr>
      <vt:lpstr>CHEF gel to separate chromosome-sized DNA</vt:lpstr>
      <vt:lpstr>Additional References</vt:lpstr>
      <vt:lpstr>PowerPoint Presentation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genomics</dc:title>
  <dc:creator>Sanzhen Liu</dc:creator>
  <cp:lastModifiedBy>Sanzhen Liu</cp:lastModifiedBy>
  <cp:revision>78</cp:revision>
  <dcterms:created xsi:type="dcterms:W3CDTF">2019-04-02T20:22:52Z</dcterms:created>
  <dcterms:modified xsi:type="dcterms:W3CDTF">2023-04-06T19:44:17Z</dcterms:modified>
</cp:coreProperties>
</file>